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71" r:id="rId12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707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65" autoAdjust="0"/>
    <p:restoredTop sz="94660"/>
  </p:normalViewPr>
  <p:slideViewPr>
    <p:cSldViewPr>
      <p:cViewPr varScale="1">
        <p:scale>
          <a:sx n="105" d="100"/>
          <a:sy n="105" d="100"/>
        </p:scale>
        <p:origin x="-96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E7942326-7451-4FDE-86A5-AF695A3D4416}" type="datetimeFigureOut">
              <a:rPr lang="hu-HU" smtClean="0"/>
              <a:t>2016.10.23.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3F9DBD07-DA5E-40C4-852F-1A10B11319C3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42326-7451-4FDE-86A5-AF695A3D4416}" type="datetimeFigureOut">
              <a:rPr lang="hu-HU" smtClean="0"/>
              <a:t>2016.10.23.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DBD07-DA5E-40C4-852F-1A10B11319C3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42326-7451-4FDE-86A5-AF695A3D4416}" type="datetimeFigureOut">
              <a:rPr lang="hu-HU" smtClean="0"/>
              <a:t>2016.10.23.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DBD07-DA5E-40C4-852F-1A10B11319C3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42326-7451-4FDE-86A5-AF695A3D4416}" type="datetimeFigureOut">
              <a:rPr lang="hu-HU" smtClean="0"/>
              <a:t>2016.10.23.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DBD07-DA5E-40C4-852F-1A10B11319C3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42326-7451-4FDE-86A5-AF695A3D4416}" type="datetimeFigureOut">
              <a:rPr lang="hu-HU" smtClean="0"/>
              <a:t>2016.10.23.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DBD07-DA5E-40C4-852F-1A10B11319C3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42326-7451-4FDE-86A5-AF695A3D4416}" type="datetimeFigureOut">
              <a:rPr lang="hu-HU" smtClean="0"/>
              <a:t>2016.10.23.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DBD07-DA5E-40C4-852F-1A10B11319C3}" type="slidenum">
              <a:rPr lang="hu-HU" smtClean="0"/>
              <a:t>‹#›</a:t>
            </a:fld>
            <a:endParaRPr lang="hu-H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42326-7451-4FDE-86A5-AF695A3D4416}" type="datetimeFigureOut">
              <a:rPr lang="hu-HU" smtClean="0"/>
              <a:t>2016.10.23.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DBD07-DA5E-40C4-852F-1A10B11319C3}" type="slidenum">
              <a:rPr lang="hu-HU" smtClean="0"/>
              <a:t>‹#›</a:t>
            </a:fld>
            <a:endParaRPr lang="hu-H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42326-7451-4FDE-86A5-AF695A3D4416}" type="datetimeFigureOut">
              <a:rPr lang="hu-HU" smtClean="0"/>
              <a:t>2016.10.23.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DBD07-DA5E-40C4-852F-1A10B11319C3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42326-7451-4FDE-86A5-AF695A3D4416}" type="datetimeFigureOut">
              <a:rPr lang="hu-HU" smtClean="0"/>
              <a:t>2016.10.23.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DBD07-DA5E-40C4-852F-1A10B11319C3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E7942326-7451-4FDE-86A5-AF695A3D4416}" type="datetimeFigureOut">
              <a:rPr lang="hu-HU" smtClean="0"/>
              <a:t>2016.10.23.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3F9DBD07-DA5E-40C4-852F-1A10B11319C3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E7942326-7451-4FDE-86A5-AF695A3D4416}" type="datetimeFigureOut">
              <a:rPr lang="hu-HU" smtClean="0"/>
              <a:t>2016.10.23.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3F9DBD07-DA5E-40C4-852F-1A10B11319C3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E7942326-7451-4FDE-86A5-AF695A3D4416}" type="datetimeFigureOut">
              <a:rPr lang="hu-HU" smtClean="0"/>
              <a:t>2016.10.23.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3F9DBD07-DA5E-40C4-852F-1A10B11319C3}" type="slidenum">
              <a:rPr lang="hu-HU" smtClean="0"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619672" y="2060848"/>
            <a:ext cx="5723468" cy="1152128"/>
          </a:xfrm>
        </p:spPr>
        <p:txBody>
          <a:bodyPr>
            <a:normAutofit fontScale="90000"/>
          </a:bodyPr>
          <a:lstStyle/>
          <a:p>
            <a:r>
              <a:rPr lang="hu-HU" dirty="0" smtClean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Odüsszeia</a:t>
            </a:r>
            <a:br>
              <a:rPr lang="hu-HU" dirty="0" smtClean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</a:br>
            <a:r>
              <a:rPr lang="hu-HU" dirty="0" smtClean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Leszámolás a kérőkkel</a:t>
            </a:r>
            <a:br>
              <a:rPr lang="hu-HU" dirty="0" smtClean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</a:br>
            <a:endParaRPr lang="hu-HU" dirty="0">
              <a:solidFill>
                <a:schemeClr val="accent2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5" name="Felhő 4"/>
          <p:cNvSpPr/>
          <p:nvPr/>
        </p:nvSpPr>
        <p:spPr>
          <a:xfrm>
            <a:off x="1043608" y="2497003"/>
            <a:ext cx="2520280" cy="1656184"/>
          </a:xfrm>
          <a:prstGeom prst="cloudCallou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err="1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Télémakhosz</a:t>
            </a:r>
            <a:r>
              <a:rPr lang="hu-HU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 felismeri Odüsszeuszt</a:t>
            </a:r>
            <a:endParaRPr lang="hu-HU" dirty="0"/>
          </a:p>
        </p:txBody>
      </p:sp>
      <p:sp>
        <p:nvSpPr>
          <p:cNvPr id="7" name="Felhő 6"/>
          <p:cNvSpPr/>
          <p:nvPr/>
        </p:nvSpPr>
        <p:spPr>
          <a:xfrm>
            <a:off x="3851920" y="2564904"/>
            <a:ext cx="1800200" cy="1152128"/>
          </a:xfrm>
          <a:prstGeom prst="cloudCallout">
            <a:avLst>
              <a:gd name="adj1" fmla="val 21915"/>
              <a:gd name="adj2" fmla="val 57785"/>
            </a:avLst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b="1" dirty="0">
                <a:solidFill>
                  <a:srgbClr val="FFFF00"/>
                </a:solidFill>
                <a:latin typeface="Book Antiqua" panose="02040602050305030304" pitchFamily="18" charset="0"/>
              </a:rPr>
              <a:t>Az íjverseny</a:t>
            </a:r>
          </a:p>
        </p:txBody>
      </p:sp>
      <p:sp>
        <p:nvSpPr>
          <p:cNvPr id="8" name="Felhő 7"/>
          <p:cNvSpPr/>
          <p:nvPr/>
        </p:nvSpPr>
        <p:spPr>
          <a:xfrm>
            <a:off x="6084168" y="2693294"/>
            <a:ext cx="1800200" cy="1263602"/>
          </a:xfrm>
          <a:prstGeom prst="cloudCallout">
            <a:avLst>
              <a:gd name="adj1" fmla="val 26029"/>
              <a:gd name="adj2" fmla="val 57868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A kérők </a:t>
            </a:r>
            <a:r>
              <a:rPr lang="hu-HU" b="1" dirty="0">
                <a:solidFill>
                  <a:schemeClr val="bg1"/>
                </a:solidFill>
                <a:latin typeface="Book Antiqua" panose="02040602050305030304" pitchFamily="18" charset="0"/>
              </a:rPr>
              <a:t>megölése</a:t>
            </a:r>
          </a:p>
        </p:txBody>
      </p:sp>
      <p:sp>
        <p:nvSpPr>
          <p:cNvPr id="9" name="Felhő 8"/>
          <p:cNvSpPr/>
          <p:nvPr/>
        </p:nvSpPr>
        <p:spPr>
          <a:xfrm>
            <a:off x="2843808" y="3956896"/>
            <a:ext cx="2376264" cy="1584176"/>
          </a:xfrm>
          <a:prstGeom prst="cloudCallou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b="1" dirty="0" err="1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Pénélopé</a:t>
            </a:r>
            <a:r>
              <a:rPr lang="hu-HU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 fölismeri Odüsszeuszt</a:t>
            </a:r>
          </a:p>
        </p:txBody>
      </p:sp>
      <p:sp>
        <p:nvSpPr>
          <p:cNvPr id="10" name="Felhő 9"/>
          <p:cNvSpPr/>
          <p:nvPr/>
        </p:nvSpPr>
        <p:spPr>
          <a:xfrm>
            <a:off x="5652120" y="4244928"/>
            <a:ext cx="2016224" cy="1008112"/>
          </a:xfrm>
          <a:prstGeom prst="cloudCallout">
            <a:avLst>
              <a:gd name="adj1" fmla="val 24070"/>
              <a:gd name="adj2" fmla="val 651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Békekötés</a:t>
            </a:r>
          </a:p>
        </p:txBody>
      </p:sp>
    </p:spTree>
    <p:extLst>
      <p:ext uri="{BB962C8B-B14F-4D97-AF65-F5344CB8AC3E}">
        <p14:creationId xmlns:p14="http://schemas.microsoft.com/office/powerpoint/2010/main" val="3126555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 rot="-60000">
            <a:off x="825576" y="862664"/>
            <a:ext cx="3601108" cy="1126748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Ajánlom figyelmetekbe…egy másfajta könyv az irodalomról 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>
          <a:xfrm rot="60000">
            <a:off x="4787657" y="1151125"/>
            <a:ext cx="3169126" cy="4625489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hu-HU" sz="8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Nényei</a:t>
            </a:r>
            <a:r>
              <a:rPr lang="hu-H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Pál: </a:t>
            </a:r>
          </a:p>
          <a:p>
            <a:pPr marL="0" indent="0" algn="ctr">
              <a:buNone/>
            </a:pPr>
            <a:r>
              <a:rPr lang="hu-HU" sz="8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 irodalom visszavág </a:t>
            </a:r>
            <a:r>
              <a:rPr lang="pt-BR" sz="8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pt-BR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Léda tojásaitól az </a:t>
            </a:r>
            <a:r>
              <a:rPr lang="pt-BR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Aranyszamárig</a:t>
            </a:r>
            <a:endParaRPr lang="hu-HU" sz="8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hu-HU" dirty="0" smtClean="0"/>
          </a:p>
          <a:p>
            <a:pPr marL="0" indent="0">
              <a:buNone/>
            </a:pPr>
            <a:r>
              <a:rPr lang="hu-HU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Ez a könyv azoknak szól, akiknek gyöngybetűkkel teleírt füzetében különböző színekkel alá vannak húzva a címek, és kiemelő filccel jelölve a megtanulandó fogalmak. Akik a kötelező olvasmány kifejezés elhangzásakor heveny undort éreznek, és azonnal internetes összefoglalások, meg Kötelezők röviden című kiadványok után néznek, akik a memoriterek magolása közben szitkozódnak, és a költő meg a tanár édesanyját emlegetik. </a:t>
            </a:r>
            <a:r>
              <a:rPr lang="hu-HU" sz="5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Nényei</a:t>
            </a:r>
            <a:r>
              <a:rPr lang="hu-HU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Pál középiskolai tanár és drámaíró épp az irodalom történetét írja: kamaszoknak! De nemcsak azoknak, akiknek már eddig is fontosak voltak a regények, versek, </a:t>
            </a:r>
            <a:r>
              <a:rPr lang="hu-HU" sz="5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színművek. Sőt, </a:t>
            </a:r>
            <a:r>
              <a:rPr lang="hu-HU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nem is csak kamaszoknak, hanem bárkinek! A </a:t>
            </a:r>
            <a:r>
              <a:rPr lang="hu-HU" sz="5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szerző </a:t>
            </a:r>
            <a:r>
              <a:rPr lang="hu-HU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szerint ugyanis az irodalom nem tantárgy, hanem az, </a:t>
            </a:r>
            <a:r>
              <a:rPr lang="hu-HU" sz="5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amitől… </a:t>
            </a:r>
            <a:r>
              <a:rPr lang="hu-HU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ember az ember. A jó tanulók per­sze használhatják „segédtankönyvként” is, a többiek viszont csak élvezzék a könyv humorát, és nézzenek </a:t>
            </a:r>
            <a:r>
              <a:rPr lang="hu-HU" sz="5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menő </a:t>
            </a:r>
            <a:r>
              <a:rPr lang="hu-HU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és életbe vágó dolog­ként az irodalomra! Ez az első kötet, de hamarosan jön a folytatás!</a:t>
            </a:r>
          </a:p>
          <a:p>
            <a:pPr marL="0" indent="0" algn="ctr">
              <a:buNone/>
            </a:pPr>
            <a:endParaRPr lang="pt-BR" dirty="0"/>
          </a:p>
          <a:p>
            <a:pPr marL="0" indent="0" algn="ctr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half" idx="2"/>
          </p:nvPr>
        </p:nvSpPr>
        <p:spPr>
          <a:xfrm rot="-60000">
            <a:off x="1135751" y="2205823"/>
            <a:ext cx="3048891" cy="3518433"/>
          </a:xfrm>
        </p:spPr>
        <p:txBody>
          <a:bodyPr/>
          <a:lstStyle/>
          <a:p>
            <a:endParaRPr lang="hu-H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88840"/>
            <a:ext cx="3096344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7230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603306"/>
          </a:xfrm>
        </p:spPr>
        <p:txBody>
          <a:bodyPr>
            <a:normAutofit fontScale="90000"/>
          </a:bodyPr>
          <a:lstStyle/>
          <a:p>
            <a:r>
              <a:rPr lang="hu-HU" dirty="0" err="1" smtClean="0"/>
              <a:t>H.f</a:t>
            </a:r>
            <a:r>
              <a:rPr lang="hu-HU" dirty="0" smtClean="0"/>
              <a:t>.: </a:t>
            </a:r>
            <a:r>
              <a:rPr lang="hu-HU" sz="3100" dirty="0" smtClean="0"/>
              <a:t>A homéroszi eposzokról tanultak áttanulmányozása következő órára, </a:t>
            </a:r>
            <a:r>
              <a:rPr lang="hu-HU" sz="2200" dirty="0" smtClean="0"/>
              <a:t>illetve a füzetben kifejteni mit tudsz a halmazábrában szereplőkről, és indoklást írni Homérosz jellemzőihez (mert…)</a:t>
            </a:r>
            <a:endParaRPr lang="hu-HU" sz="22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564904"/>
            <a:ext cx="4449124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390" y="2562224"/>
            <a:ext cx="2963131" cy="1946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1691680" y="5517232"/>
            <a:ext cx="5976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smtClean="0">
                <a:solidFill>
                  <a:srgbClr val="EB5605">
                    <a:lumMod val="75000"/>
                  </a:srgbClr>
                </a:solidFill>
                <a:latin typeface="Constantia"/>
              </a:rPr>
              <a:t>Köszönöm a figyelmet és a munkátokat!</a:t>
            </a:r>
            <a:endParaRPr lang="hu-HU" sz="2400" b="1" dirty="0">
              <a:solidFill>
                <a:srgbClr val="EB5605">
                  <a:lumMod val="75000"/>
                </a:srgbClr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21401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099250"/>
          </a:xfrm>
        </p:spPr>
        <p:txBody>
          <a:bodyPr>
            <a:normAutofit/>
          </a:bodyPr>
          <a:lstStyle/>
          <a:p>
            <a:r>
              <a:rPr lang="hu-HU" sz="2000" b="1" dirty="0" smtClean="0">
                <a:latin typeface="Book Antiqua" panose="02040602050305030304" pitchFamily="18" charset="0"/>
              </a:rPr>
              <a:t>Igen, Ő, az antik kor új hőse, a bölcs, leleményes Odüsszeusz!!!</a:t>
            </a:r>
            <a:endParaRPr lang="hu-HU" sz="2000" b="1" dirty="0">
              <a:latin typeface="Book Antiqua" panose="02040602050305030304" pitchFamily="18" charset="0"/>
            </a:endParaRPr>
          </a:p>
        </p:txBody>
      </p:sp>
      <p:pic>
        <p:nvPicPr>
          <p:cNvPr id="4" name="Tartalom helye 3" descr="Képtalálat a következőre: „odüsszeia film”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916832"/>
            <a:ext cx="5328592" cy="38884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3666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 rot="-60000">
            <a:off x="1050072" y="863398"/>
            <a:ext cx="3064827" cy="767391"/>
          </a:xfrm>
        </p:spPr>
        <p:txBody>
          <a:bodyPr>
            <a:normAutofit fontScale="90000"/>
          </a:bodyPr>
          <a:lstStyle/>
          <a:p>
            <a:r>
              <a:rPr lang="hu-HU" dirty="0"/>
              <a:t>Mit tudunk </a:t>
            </a:r>
            <a:r>
              <a:rPr lang="hu-HU" dirty="0" smtClean="0"/>
              <a:t>eddig róla, az útjáról és a műről?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 rot="-60000">
            <a:off x="1080210" y="1655082"/>
            <a:ext cx="3048891" cy="4221015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hu-HU" sz="1800" dirty="0"/>
              <a:t>A trójai háború után hazaindul hazájába, Ithakába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u-HU" sz="1800" dirty="0"/>
              <a:t>Az istenek 10 év bolyongással büntetik, mely alatt különféle próbákat kell kiállnia, hogy hazatérhessen (a kapzsiság kísértése, kábítószer, óriások, küklopsz, az érzékiség csábítása, szörnyek, szirének, viharos hajóút, lemerülés az Alvilágba)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u-HU" sz="1800" dirty="0"/>
              <a:t>Műfaja: eposz, verselése: hexameterben íródott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u-HU" sz="1800" dirty="0"/>
              <a:t>A történet két szálon fut </a:t>
            </a:r>
            <a:endParaRPr lang="hu-HU" sz="1800" dirty="0" smtClean="0"/>
          </a:p>
          <a:p>
            <a:r>
              <a:rPr lang="hu-HU" sz="1800" dirty="0" smtClean="0"/>
              <a:t>(</a:t>
            </a:r>
            <a:r>
              <a:rPr lang="hu-HU" sz="1800" dirty="0" err="1"/>
              <a:t>Y-szerkezetű</a:t>
            </a:r>
            <a:r>
              <a:rPr lang="hu-HU" sz="1800" dirty="0"/>
              <a:t>), fia is útnak indul megkeresni az apját</a:t>
            </a:r>
          </a:p>
          <a:p>
            <a:endParaRPr lang="hu-HU" dirty="0"/>
          </a:p>
        </p:txBody>
      </p:sp>
      <p:pic>
        <p:nvPicPr>
          <p:cNvPr id="5" name="Tartalom helye 4" descr="Képtalálat a következőre: „odüsszeia film”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85283"/>
            <a:ext cx="1800225" cy="2543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Kép 5" descr="Képtalálat a következőre: „odüsszeia film”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882643"/>
            <a:ext cx="3672408" cy="18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Kép 6" descr="Képtalálat a következőre: „odüsszeia film”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09" y="2204864"/>
            <a:ext cx="4463317" cy="2251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Kép 7" descr="Képtalálat a következőre: „odüsszeia film”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369" y="188640"/>
            <a:ext cx="2733600" cy="18722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961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3600" dirty="0" smtClean="0"/>
              <a:t>Csoportosítsd 3 felé az Odüsszeia néhány szereplőjét! (feladatlapon)</a:t>
            </a:r>
            <a:br>
              <a:rPr lang="hu-HU" sz="3600" dirty="0" smtClean="0"/>
            </a:br>
            <a:r>
              <a:rPr lang="hu-HU" sz="3600" u="sng" dirty="0" smtClean="0"/>
              <a:t>Mit tudsz róluk?</a:t>
            </a:r>
            <a:endParaRPr lang="hu-HU" sz="3600" u="sng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hu-HU" sz="2800" dirty="0" smtClean="0"/>
              <a:t> </a:t>
            </a:r>
          </a:p>
          <a:p>
            <a:r>
              <a:rPr lang="hu-HU" sz="2800" dirty="0" smtClean="0"/>
              <a:t>(1 kakukktojás, miért?)</a:t>
            </a:r>
            <a:endParaRPr lang="hu-HU" sz="2800" dirty="0"/>
          </a:p>
          <a:p>
            <a:pPr marL="0" indent="0">
              <a:buNone/>
            </a:pPr>
            <a:endParaRPr lang="hu-HU" sz="2800" dirty="0"/>
          </a:p>
        </p:txBody>
      </p:sp>
      <p:pic>
        <p:nvPicPr>
          <p:cNvPr id="8" name="Tartalom helye 7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075" y="2321719"/>
            <a:ext cx="3200400" cy="3200400"/>
          </a:xfrm>
        </p:spPr>
      </p:pic>
      <p:pic>
        <p:nvPicPr>
          <p:cNvPr id="1026" name="Picture 2" descr="C:\Users\Hanna\Desktop\Egyetem\I. félév\tanítási gyakorlat\ókori hajó-szófelhő odüsszeusz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347" y="2276873"/>
            <a:ext cx="3746646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zövegdoboz 8"/>
          <p:cNvSpPr txBox="1"/>
          <p:nvPr/>
        </p:nvSpPr>
        <p:spPr>
          <a:xfrm>
            <a:off x="4788024" y="5661248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1 kakukktojás, miért?</a:t>
            </a:r>
            <a:endParaRPr lang="hu-HU" dirty="0"/>
          </a:p>
        </p:txBody>
      </p:sp>
      <p:sp>
        <p:nvSpPr>
          <p:cNvPr id="10" name="Szövegdoboz 9"/>
          <p:cNvSpPr txBox="1"/>
          <p:nvPr/>
        </p:nvSpPr>
        <p:spPr>
          <a:xfrm>
            <a:off x="1187624" y="5119608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Kiket említenél meg még?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04171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109925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Odüsszeia-fontosabb szereplők csoportosítása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>
          <a:xfrm>
            <a:off x="1361336" y="2276872"/>
            <a:ext cx="3252976" cy="2294069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indent="0" algn="ctr">
              <a:buNone/>
            </a:pPr>
            <a:r>
              <a:rPr lang="hu-HU" dirty="0" smtClean="0">
                <a:solidFill>
                  <a:schemeClr val="tx1"/>
                </a:solidFill>
              </a:rPr>
              <a:t>Odüsszeusz, </a:t>
            </a:r>
            <a:r>
              <a:rPr lang="hu-HU" dirty="0" err="1" smtClean="0">
                <a:solidFill>
                  <a:schemeClr val="tx1"/>
                </a:solidFill>
              </a:rPr>
              <a:t>Pénélopé</a:t>
            </a:r>
            <a:r>
              <a:rPr lang="hu-HU" dirty="0" smtClean="0">
                <a:solidFill>
                  <a:schemeClr val="tx1"/>
                </a:solidFill>
              </a:rPr>
              <a:t>, </a:t>
            </a:r>
            <a:r>
              <a:rPr lang="hu-HU" dirty="0" err="1" smtClean="0">
                <a:solidFill>
                  <a:schemeClr val="tx1"/>
                </a:solidFill>
              </a:rPr>
              <a:t>Télémakhosz</a:t>
            </a:r>
            <a:r>
              <a:rPr lang="hu-HU" dirty="0" smtClean="0">
                <a:solidFill>
                  <a:schemeClr val="tx1"/>
                </a:solidFill>
              </a:rPr>
              <a:t>, </a:t>
            </a:r>
            <a:r>
              <a:rPr lang="hu-HU" dirty="0" err="1" smtClean="0">
                <a:solidFill>
                  <a:schemeClr val="tx1"/>
                </a:solidFill>
              </a:rPr>
              <a:t>Eumaiosz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5" name="Ellipszis 4"/>
          <p:cNvSpPr/>
          <p:nvPr/>
        </p:nvSpPr>
        <p:spPr>
          <a:xfrm>
            <a:off x="4572871" y="2132856"/>
            <a:ext cx="3096344" cy="2232248"/>
          </a:xfrm>
          <a:prstGeom prst="ellipse">
            <a:avLst/>
          </a:prstGeom>
          <a:solidFill>
            <a:schemeClr val="tx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hu-HU" sz="2000" dirty="0" smtClean="0">
                <a:solidFill>
                  <a:schemeClr val="tx1"/>
                </a:solidFill>
              </a:rPr>
              <a:t>Kalüpszó, Kharübdisz, Kirké, </a:t>
            </a:r>
            <a:r>
              <a:rPr lang="hu-HU" sz="2000" dirty="0" err="1" smtClean="0">
                <a:solidFill>
                  <a:schemeClr val="tx1"/>
                </a:solidFill>
              </a:rPr>
              <a:t>Nauszikaá</a:t>
            </a:r>
            <a:r>
              <a:rPr lang="hu-HU" sz="2000" dirty="0" smtClean="0">
                <a:solidFill>
                  <a:schemeClr val="tx1"/>
                </a:solidFill>
              </a:rPr>
              <a:t>,</a:t>
            </a:r>
            <a:r>
              <a:rPr lang="hu-HU" sz="2000" dirty="0" smtClean="0"/>
              <a:t> </a:t>
            </a:r>
            <a:r>
              <a:rPr lang="hu-HU" sz="2000" dirty="0" smtClean="0">
                <a:solidFill>
                  <a:schemeClr val="tx1"/>
                </a:solidFill>
              </a:rPr>
              <a:t>Polüphémosz, szirének, Szkülla, </a:t>
            </a:r>
            <a:r>
              <a:rPr lang="hu-HU" sz="2000" dirty="0" err="1" smtClean="0">
                <a:solidFill>
                  <a:schemeClr val="tx1"/>
                </a:solidFill>
              </a:rPr>
              <a:t>phajákok</a:t>
            </a:r>
            <a:r>
              <a:rPr lang="hu-HU" sz="2000" dirty="0" smtClean="0">
                <a:solidFill>
                  <a:schemeClr val="tx1"/>
                </a:solidFill>
              </a:rPr>
              <a:t>,</a:t>
            </a:r>
            <a:endParaRPr lang="hu-HU" sz="2000" dirty="0">
              <a:solidFill>
                <a:schemeClr val="tx1"/>
              </a:solidFill>
            </a:endParaRPr>
          </a:p>
        </p:txBody>
      </p:sp>
      <p:sp>
        <p:nvSpPr>
          <p:cNvPr id="6" name="Ellipszis 5"/>
          <p:cNvSpPr/>
          <p:nvPr/>
        </p:nvSpPr>
        <p:spPr>
          <a:xfrm>
            <a:off x="3217168" y="3861048"/>
            <a:ext cx="2736304" cy="2016224"/>
          </a:xfrm>
          <a:prstGeom prst="ellipse">
            <a:avLst/>
          </a:prstGeom>
          <a:solidFill>
            <a:schemeClr val="tx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hu-HU" sz="2000" dirty="0" smtClean="0">
                <a:solidFill>
                  <a:schemeClr val="tx1"/>
                </a:solidFill>
              </a:rPr>
              <a:t>Héliosz, </a:t>
            </a:r>
            <a:r>
              <a:rPr lang="hu-HU" sz="2000" dirty="0" err="1" smtClean="0">
                <a:solidFill>
                  <a:schemeClr val="tx1"/>
                </a:solidFill>
              </a:rPr>
              <a:t>Hádész</a:t>
            </a:r>
            <a:r>
              <a:rPr lang="hu-HU" sz="2000" dirty="0" smtClean="0">
                <a:solidFill>
                  <a:schemeClr val="tx1"/>
                </a:solidFill>
              </a:rPr>
              <a:t>, Zeusz, Pallasz Athéné</a:t>
            </a:r>
            <a:endParaRPr lang="hu-HU" sz="2000" dirty="0">
              <a:solidFill>
                <a:schemeClr val="tx1"/>
              </a:solidFill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1115616" y="4707721"/>
            <a:ext cx="202954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u="sng" dirty="0" smtClean="0">
                <a:solidFill>
                  <a:schemeClr val="accent2"/>
                </a:solidFill>
              </a:rPr>
              <a:t>Kakukktojás:</a:t>
            </a:r>
          </a:p>
          <a:p>
            <a:r>
              <a:rPr lang="hu-HU" sz="1400" dirty="0" err="1" smtClean="0"/>
              <a:t>Antinoosz</a:t>
            </a:r>
            <a:r>
              <a:rPr lang="hu-HU" sz="1400" dirty="0" smtClean="0"/>
              <a:t>, </a:t>
            </a:r>
            <a:r>
              <a:rPr lang="hu-HU" sz="1400" dirty="0" err="1" smtClean="0"/>
              <a:t>Pénélopé</a:t>
            </a:r>
            <a:r>
              <a:rPr lang="hu-HU" sz="1400" dirty="0" smtClean="0"/>
              <a:t> kérőinek vezetője, összeesküvést szervez apa és fia ellen </a:t>
            </a:r>
            <a:endParaRPr lang="hu-HU" sz="1400" dirty="0"/>
          </a:p>
        </p:txBody>
      </p:sp>
      <p:sp>
        <p:nvSpPr>
          <p:cNvPr id="8" name="Szövegdoboz 7"/>
          <p:cNvSpPr txBox="1"/>
          <p:nvPr/>
        </p:nvSpPr>
        <p:spPr>
          <a:xfrm>
            <a:off x="1403648" y="1890989"/>
            <a:ext cx="2460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chemeClr val="accent2"/>
                </a:solidFill>
              </a:rPr>
              <a:t>Odüsszeusz családja és híve</a:t>
            </a:r>
            <a:endParaRPr lang="hu-HU" b="1" dirty="0">
              <a:solidFill>
                <a:schemeClr val="accent2"/>
              </a:solidFill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5689757" y="1844824"/>
            <a:ext cx="2593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accent2"/>
                </a:solidFill>
              </a:rPr>
              <a:t>Próbatételek szereplői</a:t>
            </a:r>
            <a:endParaRPr lang="hu-HU" dirty="0">
              <a:solidFill>
                <a:schemeClr val="accent2"/>
              </a:solidFill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5953472" y="4499828"/>
            <a:ext cx="1548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accent2"/>
                </a:solidFill>
              </a:rPr>
              <a:t>istenek</a:t>
            </a:r>
            <a:endParaRPr lang="hu-HU" dirty="0">
              <a:solidFill>
                <a:schemeClr val="accent2"/>
              </a:solidFill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6140460" y="5022468"/>
            <a:ext cx="2146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accent2"/>
                </a:solidFill>
              </a:rPr>
              <a:t>Kiket említenél meg még? </a:t>
            </a:r>
            <a:r>
              <a:rPr lang="hu-HU" dirty="0" err="1" smtClean="0"/>
              <a:t>Pl.Agamemnón</a:t>
            </a:r>
            <a:r>
              <a:rPr lang="hu-HU" dirty="0" smtClean="0"/>
              <a:t>, </a:t>
            </a:r>
            <a:r>
              <a:rPr lang="hu-HU" dirty="0" err="1" smtClean="0"/>
              <a:t>Teirésziasz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22874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1600" dirty="0">
                <a:solidFill>
                  <a:schemeClr val="accent2"/>
                </a:solidFill>
              </a:rPr>
              <a:t>Mely tulajdonságokkal jellemeznéd Odüsszeuszt? </a:t>
            </a:r>
            <a:r>
              <a:rPr lang="hu-HU" sz="1600" dirty="0" smtClean="0">
                <a:solidFill>
                  <a:schemeClr val="accent2"/>
                </a:solidFill>
              </a:rPr>
              <a:t/>
            </a:r>
            <a:br>
              <a:rPr lang="hu-HU" sz="1600" dirty="0" smtClean="0">
                <a:solidFill>
                  <a:schemeClr val="accent2"/>
                </a:solidFill>
              </a:rPr>
            </a:br>
            <a:r>
              <a:rPr lang="hu-HU" sz="1600" dirty="0" smtClean="0">
                <a:solidFill>
                  <a:schemeClr val="accent2"/>
                </a:solidFill>
              </a:rPr>
              <a:t>(Némelyik egymás szinonimája lehet!) </a:t>
            </a:r>
            <a:br>
              <a:rPr lang="hu-HU" sz="1600" dirty="0" smtClean="0">
                <a:solidFill>
                  <a:schemeClr val="accent2"/>
                </a:solidFill>
              </a:rPr>
            </a:br>
            <a:r>
              <a:rPr lang="hu-HU" sz="1600" dirty="0" smtClean="0">
                <a:solidFill>
                  <a:schemeClr val="accent2"/>
                </a:solidFill>
              </a:rPr>
              <a:t>Indoklásod </a:t>
            </a:r>
            <a:r>
              <a:rPr lang="hu-HU" sz="1600" dirty="0">
                <a:solidFill>
                  <a:schemeClr val="accent2"/>
                </a:solidFill>
              </a:rPr>
              <a:t>támaszd alá </a:t>
            </a:r>
            <a:r>
              <a:rPr lang="hu-HU" sz="1600" dirty="0" smtClean="0">
                <a:solidFill>
                  <a:schemeClr val="accent2"/>
                </a:solidFill>
              </a:rPr>
              <a:t>érvekkel! (feladatlap)</a:t>
            </a:r>
            <a:endParaRPr lang="hu-HU" sz="1600" dirty="0"/>
          </a:p>
        </p:txBody>
      </p:sp>
      <p:pic>
        <p:nvPicPr>
          <p:cNvPr id="9" name="Tartalom helye 8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060848"/>
            <a:ext cx="4320480" cy="388843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711727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ercs vízszintesen 9"/>
          <p:cNvSpPr>
            <a:spLocks noChangeArrowheads="1"/>
          </p:cNvSpPr>
          <p:nvPr/>
        </p:nvSpPr>
        <p:spPr bwMode="auto">
          <a:xfrm>
            <a:off x="3771900" y="2563813"/>
            <a:ext cx="2114550" cy="1238250"/>
          </a:xfrm>
          <a:prstGeom prst="horizontalScroll">
            <a:avLst>
              <a:gd name="adj" fmla="val 12500"/>
            </a:avLst>
          </a:prstGeom>
          <a:solidFill>
            <a:srgbClr val="4F81BD">
              <a:alpha val="0"/>
            </a:srgbClr>
          </a:solidFill>
          <a:ln w="25400">
            <a:solidFill>
              <a:srgbClr val="243F6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9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OD</a:t>
            </a:r>
            <a:r>
              <a:rPr kumimoji="0" lang="hu-HU" altLang="hu-HU" sz="19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Ü</a:t>
            </a:r>
            <a:r>
              <a:rPr kumimoji="0" lang="hu-HU" altLang="hu-HU" sz="19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SSZEUSZ</a:t>
            </a:r>
            <a:endParaRPr kumimoji="0" lang="hu-HU" altLang="hu-H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" name="Egyenes összekötő 2"/>
          <p:cNvCxnSpPr/>
          <p:nvPr/>
        </p:nvCxnSpPr>
        <p:spPr>
          <a:xfrm>
            <a:off x="5039927" y="2474352"/>
            <a:ext cx="1" cy="1926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Egyenes összekötő 3"/>
          <p:cNvCxnSpPr/>
          <p:nvPr/>
        </p:nvCxnSpPr>
        <p:spPr>
          <a:xfrm>
            <a:off x="5886450" y="3310965"/>
            <a:ext cx="242887" cy="100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Egyenes összekötő 4"/>
          <p:cNvCxnSpPr/>
          <p:nvPr/>
        </p:nvCxnSpPr>
        <p:spPr>
          <a:xfrm flipV="1">
            <a:off x="3478173" y="3316007"/>
            <a:ext cx="293727" cy="179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Egyenes összekötő 5"/>
          <p:cNvCxnSpPr/>
          <p:nvPr/>
        </p:nvCxnSpPr>
        <p:spPr>
          <a:xfrm>
            <a:off x="5148064" y="3743325"/>
            <a:ext cx="9525" cy="4176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gy sarkán kerekített téglalap 6"/>
          <p:cNvSpPr/>
          <p:nvPr/>
        </p:nvSpPr>
        <p:spPr>
          <a:xfrm>
            <a:off x="3910012" y="1713948"/>
            <a:ext cx="1838325" cy="685800"/>
          </a:xfrm>
          <a:prstGeom prst="round1Rect">
            <a:avLst/>
          </a:prstGeom>
          <a:solidFill>
            <a:schemeClr val="tx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hu-HU" dirty="0" smtClean="0">
                <a:solidFill>
                  <a:schemeClr val="tx1"/>
                </a:solidFill>
              </a:rPr>
              <a:t>leleményes/ ravasz/ okos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8" name="Egy sarkán kerekített téglalap 7"/>
          <p:cNvSpPr/>
          <p:nvPr/>
        </p:nvSpPr>
        <p:spPr>
          <a:xfrm>
            <a:off x="1475656" y="2972827"/>
            <a:ext cx="1929531" cy="829236"/>
          </a:xfrm>
          <a:prstGeom prst="round1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hu-HU" dirty="0" smtClean="0">
                <a:solidFill>
                  <a:schemeClr val="tx1"/>
                </a:solidFill>
              </a:rPr>
              <a:t>higgadt/ megfontolt, bölcsen előrelátó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9" name="Egy sarkán kerekített téglalap 8"/>
          <p:cNvSpPr/>
          <p:nvPr/>
        </p:nvSpPr>
        <p:spPr>
          <a:xfrm>
            <a:off x="6234393" y="2768600"/>
            <a:ext cx="1571625" cy="828675"/>
          </a:xfrm>
          <a:prstGeom prst="round1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hu-HU" dirty="0">
                <a:solidFill>
                  <a:schemeClr val="tx1"/>
                </a:solidFill>
              </a:rPr>
              <a:t>kíváncsi</a:t>
            </a:r>
          </a:p>
        </p:txBody>
      </p:sp>
      <p:sp>
        <p:nvSpPr>
          <p:cNvPr id="10" name="Egy sarkán kerekített téglalap 9"/>
          <p:cNvSpPr/>
          <p:nvPr/>
        </p:nvSpPr>
        <p:spPr>
          <a:xfrm>
            <a:off x="3993738" y="4161021"/>
            <a:ext cx="1981200" cy="762000"/>
          </a:xfrm>
          <a:prstGeom prst="round1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hu-HU" dirty="0" smtClean="0">
                <a:solidFill>
                  <a:schemeClr val="tx1"/>
                </a:solidFill>
              </a:rPr>
              <a:t>felelősségteljes</a:t>
            </a:r>
            <a:endParaRPr lang="hu-HU" dirty="0">
              <a:solidFill>
                <a:schemeClr val="tx1"/>
              </a:solidFill>
            </a:endParaRPr>
          </a:p>
        </p:txBody>
      </p:sp>
      <p:cxnSp>
        <p:nvCxnSpPr>
          <p:cNvPr id="15" name="Egyenes összekötő 14"/>
          <p:cNvCxnSpPr/>
          <p:nvPr/>
        </p:nvCxnSpPr>
        <p:spPr>
          <a:xfrm flipH="1" flipV="1">
            <a:off x="5886451" y="3659188"/>
            <a:ext cx="856614" cy="4970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églalap 16"/>
          <p:cNvSpPr/>
          <p:nvPr/>
        </p:nvSpPr>
        <p:spPr>
          <a:xfrm>
            <a:off x="1608882" y="1818723"/>
            <a:ext cx="1933575" cy="5810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hu-HU" dirty="0" smtClean="0">
                <a:solidFill>
                  <a:schemeClr val="tx1"/>
                </a:solidFill>
              </a:rPr>
              <a:t>türelmes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18" name="Téglalap 17"/>
          <p:cNvSpPr/>
          <p:nvPr/>
        </p:nvSpPr>
        <p:spPr>
          <a:xfrm>
            <a:off x="1588923" y="4161021"/>
            <a:ext cx="2095500" cy="7048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hu-HU" dirty="0">
                <a:solidFill>
                  <a:schemeClr val="tx1"/>
                </a:solidFill>
              </a:rPr>
              <a:t>e</a:t>
            </a:r>
            <a:r>
              <a:rPr lang="hu-HU" dirty="0" smtClean="0">
                <a:solidFill>
                  <a:schemeClr val="tx1"/>
                </a:solidFill>
              </a:rPr>
              <a:t>mberszabású hős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21" name="Téglalap 20"/>
          <p:cNvSpPr/>
          <p:nvPr/>
        </p:nvSpPr>
        <p:spPr>
          <a:xfrm>
            <a:off x="6229350" y="1729815"/>
            <a:ext cx="1733550" cy="6286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hu-HU" dirty="0" smtClean="0">
                <a:solidFill>
                  <a:schemeClr val="tx1"/>
                </a:solidFill>
              </a:rPr>
              <a:t>vakmerő/ bátor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22" name="Téglalap 21"/>
          <p:cNvSpPr/>
          <p:nvPr/>
        </p:nvSpPr>
        <p:spPr>
          <a:xfrm>
            <a:off x="6284183" y="4161021"/>
            <a:ext cx="1819275" cy="7143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hu-HU" dirty="0">
                <a:solidFill>
                  <a:schemeClr val="tx1"/>
                </a:solidFill>
              </a:rPr>
              <a:t>k</a:t>
            </a:r>
            <a:r>
              <a:rPr lang="hu-HU" dirty="0" smtClean="0">
                <a:solidFill>
                  <a:schemeClr val="tx1"/>
                </a:solidFill>
              </a:rPr>
              <a:t>itűnő mesterember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34" name="Text Box 1"/>
          <p:cNvSpPr txBox="1">
            <a:spLocks noChangeArrowheads="1"/>
          </p:cNvSpPr>
          <p:nvPr/>
        </p:nvSpPr>
        <p:spPr bwMode="auto">
          <a:xfrm>
            <a:off x="3531393" y="5229200"/>
            <a:ext cx="2476500" cy="43204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altLang="hu-H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1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Indoklás: Mert…</a:t>
            </a:r>
            <a:endParaRPr kumimoji="0" lang="hu-HU" altLang="hu-HU" sz="1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5" name="Egyenes összekötő 34"/>
          <p:cNvCxnSpPr/>
          <p:nvPr/>
        </p:nvCxnSpPr>
        <p:spPr>
          <a:xfrm>
            <a:off x="3455193" y="2474352"/>
            <a:ext cx="431007" cy="2942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gyenes összekötő 35"/>
          <p:cNvCxnSpPr/>
          <p:nvPr/>
        </p:nvCxnSpPr>
        <p:spPr>
          <a:xfrm flipV="1">
            <a:off x="3590784" y="3743325"/>
            <a:ext cx="571500" cy="552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gyenes összekötő 36"/>
          <p:cNvCxnSpPr/>
          <p:nvPr/>
        </p:nvCxnSpPr>
        <p:spPr>
          <a:xfrm flipH="1">
            <a:off x="5886450" y="2358465"/>
            <a:ext cx="917799" cy="4150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56959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56959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56959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56959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56959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6959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6959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6959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6959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695950" algn="l"/>
              </a:tabLst>
            </a:pPr>
            <a:r>
              <a:rPr kumimoji="0" lang="hu-HU" altLang="hu-HU" sz="1000" b="0" i="0" u="none" strike="noStrike" cap="none" normalizeH="0" baseline="0" smtClean="0">
                <a:ln>
                  <a:noFill/>
                </a:ln>
                <a:solidFill>
                  <a:srgbClr val="252525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endParaRPr kumimoji="0" lang="hu-HU" altLang="hu-H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695950" algn="l"/>
              </a:tabLst>
            </a:pPr>
            <a:endParaRPr kumimoji="0" lang="hu-HU" alt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ectangle 40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altLang="hu-H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		</a:t>
            </a:r>
            <a:endParaRPr kumimoji="0" lang="hu-HU" altLang="hu-H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altLang="hu-H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ectangle 41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altLang="hu-H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	</a:t>
            </a:r>
            <a:endParaRPr kumimoji="0" lang="hu-HU" altLang="hu-H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alt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ectangle 43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hu-HU" altLang="hu-H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hu-HU" alt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alt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Cím 58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811218"/>
          </a:xfrm>
        </p:spPr>
        <p:txBody>
          <a:bodyPr/>
          <a:lstStyle/>
          <a:p>
            <a:r>
              <a:rPr lang="hu-HU" dirty="0" smtClean="0"/>
              <a:t>Lehetséges megoldások…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79063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608" y="620688"/>
            <a:ext cx="6965245" cy="864096"/>
          </a:xfrm>
        </p:spPr>
        <p:txBody>
          <a:bodyPr>
            <a:noAutofit/>
          </a:bodyPr>
          <a:lstStyle/>
          <a:p>
            <a:r>
              <a:rPr lang="hu-HU" sz="3200" b="1" dirty="0" err="1" smtClean="0">
                <a:solidFill>
                  <a:srgbClr val="C00000"/>
                </a:solidFill>
              </a:rPr>
              <a:t>Odüsszeia-Leszámolás</a:t>
            </a:r>
            <a:r>
              <a:rPr lang="hu-HU" sz="3200" b="1" dirty="0" smtClean="0">
                <a:solidFill>
                  <a:srgbClr val="C00000"/>
                </a:solidFill>
              </a:rPr>
              <a:t> a kérőkkel (füzetvázlat)</a:t>
            </a:r>
            <a:endParaRPr lang="hu-HU" sz="3200" b="1" dirty="0">
              <a:solidFill>
                <a:srgbClr val="C00000"/>
              </a:solidFill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sz="quarter" idx="13"/>
          </p:nvPr>
        </p:nvSpPr>
        <p:spPr>
          <a:xfrm>
            <a:off x="1298448" y="1628800"/>
            <a:ext cx="2985520" cy="4095343"/>
          </a:xfrm>
        </p:spPr>
        <p:txBody>
          <a:bodyPr>
            <a:normAutofit lnSpcReduction="10000"/>
          </a:bodyPr>
          <a:lstStyle/>
          <a:p>
            <a:r>
              <a:rPr lang="hu-HU" sz="1200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Odüsszeusz találkozik </a:t>
            </a:r>
            <a:r>
              <a:rPr lang="hu-HU" sz="1200" u="sng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Télémakhosszal</a:t>
            </a:r>
            <a:r>
              <a:rPr lang="hu-HU" sz="1200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hu-HU" sz="12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u-H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Apa és fia egyszerre érkezik Ithakába, de nem tudnak egymásról. Hűséges kondása, </a:t>
            </a:r>
            <a:r>
              <a:rPr lang="hu-H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Eumaiosz</a:t>
            </a:r>
            <a:r>
              <a:rPr lang="hu-H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kunyhójában találkoznak, a fiú nem akar hinni a szemének, úgy véli, csak az istenek űznek vele tréfát</a:t>
            </a:r>
            <a:r>
              <a:rPr lang="hu-H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u-H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1200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 íjverseny:</a:t>
            </a:r>
            <a:endParaRPr lang="hu-HU" sz="12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u-H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Odüsszeusz vénemberként bejut fiával a saját palotájába, ahol látja, hogy felesége kérői felforgatták az otthonát, élősködnek a vagyonán. </a:t>
            </a:r>
            <a:r>
              <a:rPr lang="hu-H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Pénélopeia</a:t>
            </a:r>
            <a:r>
              <a:rPr lang="hu-H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úgy dönt, hogy véget vet a kérők fosztogatásának, aki kiállja a próbáját, ahhoz megy hozzá. Odüsszeusz, fia és hűséges szolgálói segítségével cselre készül</a:t>
            </a:r>
            <a:r>
              <a:rPr lang="hu-H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hu-H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1200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Leszámolás a kérőkkel:</a:t>
            </a:r>
            <a:r>
              <a:rPr lang="hu-HU" sz="1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hu-HU" sz="1200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u-H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kérők megdöbbenésére </a:t>
            </a:r>
            <a:r>
              <a:rPr lang="hu-H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Odüsszeusznak (a vénembernek) sikerül felajzani az íjat, és teljesíteni a próbát, de itt nem áll meg, bosszút áll rajtuk a háza feldúlásáért, és a megaláztatásokért.</a:t>
            </a:r>
          </a:p>
          <a:p>
            <a:pPr marL="0" indent="0">
              <a:buNone/>
            </a:pPr>
            <a:endParaRPr lang="hu-H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dirty="0"/>
          </a:p>
        </p:txBody>
      </p:sp>
      <p:sp>
        <p:nvSpPr>
          <p:cNvPr id="5" name="Tartalom helye 4"/>
          <p:cNvSpPr>
            <a:spLocks noGrp="1"/>
          </p:cNvSpPr>
          <p:nvPr>
            <p:ph sz="quarter" idx="14"/>
          </p:nvPr>
        </p:nvSpPr>
        <p:spPr>
          <a:xfrm>
            <a:off x="4663440" y="1556792"/>
            <a:ext cx="3004904" cy="4167733"/>
          </a:xfrm>
        </p:spPr>
        <p:txBody>
          <a:bodyPr>
            <a:normAutofit lnSpcReduction="10000"/>
          </a:bodyPr>
          <a:lstStyle/>
          <a:p>
            <a:r>
              <a:rPr lang="hu-HU" sz="1200" u="sng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Pénélopé</a:t>
            </a:r>
            <a:r>
              <a:rPr lang="hu-HU" sz="1200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fölismeri Odüsszeuszt:</a:t>
            </a:r>
            <a:endParaRPr lang="hu-HU" sz="12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u-H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Pénélopé</a:t>
            </a:r>
            <a:r>
              <a:rPr lang="hu-H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félve attól, hogy az istenek játszanak vele, még próbára teszi urát, elmesélteti vele nászi ágyuk kinézetét, mely az ő titkuk</a:t>
            </a:r>
            <a:r>
              <a:rPr lang="hu-H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hu-HU" sz="1200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békekötés:</a:t>
            </a:r>
            <a:r>
              <a:rPr lang="hu-HU" sz="1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hu-HU" sz="1200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u-H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Odüsszeusz nem pihenhet </a:t>
            </a:r>
            <a:r>
              <a:rPr lang="hu-H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sokáig, a megölt kérők családjai elégtételt akarnak venni. A hős fiával, </a:t>
            </a:r>
            <a:r>
              <a:rPr lang="hu-H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apjával és </a:t>
            </a:r>
            <a:r>
              <a:rPr lang="hu-H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híveivel elindul, de a még nagyobb öldöklést- Pallasz Athéné közbenjárására- befejezi, és megkötik a várt békét.</a:t>
            </a:r>
          </a:p>
          <a:p>
            <a:pPr marL="0" indent="0">
              <a:buNone/>
            </a:pPr>
            <a:r>
              <a:rPr lang="hu-H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200" i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Odüsszeusz tulajdonságai: (indoklás </a:t>
            </a:r>
            <a:r>
              <a:rPr lang="hu-HU" sz="1200" i="1" u="sn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h.f</a:t>
            </a:r>
            <a:r>
              <a:rPr lang="hu-HU" sz="1200" i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.):</a:t>
            </a:r>
          </a:p>
          <a:p>
            <a:pPr marL="0" indent="0">
              <a:buNone/>
            </a:pPr>
            <a:r>
              <a:rPr lang="hu-H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hu-H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eleményes, türelmes, vakmerő, megfontolt, kíváncsi, emberszabású hős, felelősségteljes, kitűnő mesterember</a:t>
            </a:r>
          </a:p>
          <a:p>
            <a:pPr marL="0" indent="0">
              <a:buNone/>
            </a:pPr>
            <a:r>
              <a:rPr lang="hu-HU" sz="1200" i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Néhány fontosabb szereplő (kifejtés </a:t>
            </a:r>
            <a:r>
              <a:rPr lang="hu-HU" sz="1200" i="1" u="sn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h.f</a:t>
            </a:r>
            <a:r>
              <a:rPr lang="hu-HU" sz="1200" i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.): </a:t>
            </a:r>
          </a:p>
          <a:p>
            <a:pPr marL="0" indent="0">
              <a:buNone/>
            </a:pPr>
            <a:r>
              <a:rPr lang="hu-H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Odüsszeusz, </a:t>
            </a:r>
            <a:r>
              <a:rPr lang="hu-H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Pénélopé</a:t>
            </a:r>
            <a:r>
              <a:rPr lang="hu-H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Télémakhosz</a:t>
            </a:r>
            <a:r>
              <a:rPr lang="hu-H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Eumaiosz</a:t>
            </a:r>
            <a:r>
              <a:rPr lang="hu-H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Kalüpszó, Kharübdisz, Kirké, </a:t>
            </a:r>
            <a:r>
              <a:rPr lang="hu-H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Nauszikaá</a:t>
            </a:r>
            <a:r>
              <a:rPr lang="hu-H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Polüphémosz, szirének, Szkülla, </a:t>
            </a:r>
            <a:r>
              <a:rPr lang="hu-H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phajákok</a:t>
            </a:r>
            <a:r>
              <a:rPr lang="hu-H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hu-H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Héliosz, </a:t>
            </a:r>
            <a:r>
              <a:rPr lang="hu-H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Hádész</a:t>
            </a:r>
            <a:r>
              <a:rPr lang="hu-H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Zeusz, Pallasz </a:t>
            </a:r>
            <a:r>
              <a:rPr lang="hu-H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Athéné,</a:t>
            </a:r>
            <a:r>
              <a:rPr lang="hu-H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Agamemnón</a:t>
            </a:r>
            <a:r>
              <a:rPr lang="hu-H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Teirésziasz</a:t>
            </a:r>
            <a:endParaRPr lang="hu-H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1200" dirty="0"/>
          </a:p>
          <a:p>
            <a:pPr marL="0" indent="0">
              <a:buNone/>
            </a:pPr>
            <a:endParaRPr lang="hu-HU" sz="1200" dirty="0" smtClean="0"/>
          </a:p>
          <a:p>
            <a:pPr marL="0" indent="0">
              <a:buNone/>
            </a:pPr>
            <a:endParaRPr lang="hu-HU" sz="1200" dirty="0"/>
          </a:p>
          <a:p>
            <a:pPr marL="0" indent="0">
              <a:buNone/>
            </a:pPr>
            <a:endParaRPr lang="hu-HU" sz="1200" i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204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87624" y="748568"/>
            <a:ext cx="6728628" cy="808224"/>
          </a:xfrm>
        </p:spPr>
        <p:txBody>
          <a:bodyPr/>
          <a:lstStyle/>
          <a:p>
            <a:r>
              <a:rPr lang="hu-HU" dirty="0" smtClean="0"/>
              <a:t>Az Odüsszeia tovább él…</a:t>
            </a:r>
            <a:endParaRPr lang="hu-HU" dirty="0"/>
          </a:p>
        </p:txBody>
      </p:sp>
      <p:pic>
        <p:nvPicPr>
          <p:cNvPr id="5" name="Kép 4"/>
          <p:cNvPicPr/>
          <p:nvPr/>
        </p:nvPicPr>
        <p:blipFill>
          <a:blip r:embed="rId2"/>
          <a:stretch>
            <a:fillRect/>
          </a:stretch>
        </p:blipFill>
        <p:spPr>
          <a:xfrm>
            <a:off x="1475656" y="1484784"/>
            <a:ext cx="4154666" cy="3568814"/>
          </a:xfrm>
          <a:prstGeom prst="rect">
            <a:avLst/>
          </a:prstGeom>
        </p:spPr>
      </p:pic>
      <p:pic>
        <p:nvPicPr>
          <p:cNvPr id="4" name="Tartalom helye 3" descr="Képtalálat a következőre: „odüsszeia film”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484784"/>
            <a:ext cx="1800200" cy="2448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Kép 5" descr="Képtalálat a következőre: „odüsszeia film”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081490"/>
            <a:ext cx="3240400" cy="1944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Kép 6" descr="Képtalálat a következőre: „űrodüsszeia film”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7" y="3717032"/>
            <a:ext cx="3456385" cy="239305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zövegdoboz 8"/>
          <p:cNvSpPr txBox="1"/>
          <p:nvPr/>
        </p:nvSpPr>
        <p:spPr>
          <a:xfrm rot="20087106">
            <a:off x="3548071" y="2745493"/>
            <a:ext cx="2948772" cy="923330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normAutofit/>
          </a:bodyPr>
          <a:lstStyle/>
          <a:p>
            <a:r>
              <a:rPr lang="hu-HU" b="1" dirty="0" smtClean="0">
                <a:solidFill>
                  <a:srgbClr val="FF0000"/>
                </a:solidFill>
              </a:rPr>
              <a:t>Világklasszis színészek nagy szerepeként ,sokadik filmes feldolgozásban…</a:t>
            </a:r>
            <a:endParaRPr lang="hu-HU" b="1" dirty="0">
              <a:solidFill>
                <a:srgbClr val="FF0000"/>
              </a:solidFill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2483768" y="5383603"/>
            <a:ext cx="1944256" cy="646331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FF0000"/>
                </a:solidFill>
              </a:rPr>
              <a:t>Számítógépes játékban…</a:t>
            </a:r>
            <a:endParaRPr lang="hu-HU" b="1" dirty="0">
              <a:solidFill>
                <a:srgbClr val="FF0000"/>
              </a:solidFill>
            </a:endParaRPr>
          </a:p>
        </p:txBody>
      </p:sp>
      <p:sp>
        <p:nvSpPr>
          <p:cNvPr id="11" name="Szövegdoboz 10"/>
          <p:cNvSpPr txBox="1"/>
          <p:nvPr/>
        </p:nvSpPr>
        <p:spPr>
          <a:xfrm rot="20456845">
            <a:off x="4644008" y="4967767"/>
            <a:ext cx="1728192" cy="923330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FF0000"/>
                </a:solidFill>
              </a:rPr>
              <a:t>Sci-fi klasszikusként…</a:t>
            </a:r>
            <a:endParaRPr lang="hu-H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156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ajzszög">
  <a:themeElements>
    <a:clrScheme name="Rajzszög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Rajzszög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ajzszö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1035</TotalTime>
  <Words>716</Words>
  <Application>Microsoft Office PowerPoint</Application>
  <PresentationFormat>Diavetítés a képernyőre (4:3 oldalarány)</PresentationFormat>
  <Paragraphs>82</Paragraphs>
  <Slides>11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11</vt:i4>
      </vt:variant>
    </vt:vector>
  </HeadingPairs>
  <TitlesOfParts>
    <vt:vector size="12" baseType="lpstr">
      <vt:lpstr>Rajzszög</vt:lpstr>
      <vt:lpstr>Odüsszeia Leszámolás a kérőkkel </vt:lpstr>
      <vt:lpstr>Igen, Ő, az antik kor új hőse, a bölcs, leleményes Odüsszeusz!!!</vt:lpstr>
      <vt:lpstr>Mit tudunk eddig róla, az útjáról és a műről?</vt:lpstr>
      <vt:lpstr>Csoportosítsd 3 felé az Odüsszeia néhány szereplőjét! (feladatlapon) Mit tudsz róluk?</vt:lpstr>
      <vt:lpstr>Odüsszeia-fontosabb szereplők csoportosítása</vt:lpstr>
      <vt:lpstr>Mely tulajdonságokkal jellemeznéd Odüsszeuszt?  (Némelyik egymás szinonimája lehet!)  Indoklásod támaszd alá érvekkel! (feladatlap)</vt:lpstr>
      <vt:lpstr>Lehetséges megoldások…</vt:lpstr>
      <vt:lpstr>Odüsszeia-Leszámolás a kérőkkel (füzetvázlat)</vt:lpstr>
      <vt:lpstr>Az Odüsszeia tovább él…</vt:lpstr>
      <vt:lpstr>Ajánlom figyelmetekbe…egy másfajta könyv az irodalomról </vt:lpstr>
      <vt:lpstr>H.f.: A homéroszi eposzokról tanultak áttanulmányozása következő órára, illetve a füzetben kifejteni mit tudsz a halmazábrában szereplőkről, és indoklást írni Homérosz jellemzőihez (mert…)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Homérosz: Odüsszeia</dc:title>
  <dc:creator>Hanna</dc:creator>
  <cp:lastModifiedBy>Hanna</cp:lastModifiedBy>
  <cp:revision>47</cp:revision>
  <dcterms:created xsi:type="dcterms:W3CDTF">2016-10-14T15:54:19Z</dcterms:created>
  <dcterms:modified xsi:type="dcterms:W3CDTF">2016-10-23T08:55:35Z</dcterms:modified>
</cp:coreProperties>
</file>