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9" r:id="rId4"/>
    <p:sldId id="263" r:id="rId5"/>
    <p:sldId id="267" r:id="rId6"/>
    <p:sldId id="266" r:id="rId7"/>
    <p:sldId id="261" r:id="rId8"/>
    <p:sldId id="268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8" autoAdjust="0"/>
    <p:restoredTop sz="94632" autoAdjust="0"/>
  </p:normalViewPr>
  <p:slideViewPr>
    <p:cSldViewPr>
      <p:cViewPr varScale="1">
        <p:scale>
          <a:sx n="104" d="100"/>
          <a:sy n="104" d="100"/>
        </p:scale>
        <p:origin x="-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8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8DD54-8009-4A02-8CAC-341B97FB33B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5547A-17E7-4DE2-89D5-576E0312F1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6479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18CB-3844-4323-954F-F13DEDADC8CB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12EF-4C35-4128-B604-767ECAD6A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5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12EF-4C35-4128-B604-767ECAD6AE0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01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12EF-4C35-4128-B604-767ECAD6AE0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33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2231F3-F24D-4722-B042-E4E58011DA67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78F2FE0-F07F-4D27-B60C-99796CD401FC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OAnWEyzt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91680" y="1412776"/>
            <a:ext cx="5723468" cy="158417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hu-HU" dirty="0" smtClean="0">
                <a:solidFill>
                  <a:srgbClr val="823249"/>
                </a:solidFill>
                <a:latin typeface="Book Antiqua" panose="02040602050305030304" pitchFamily="18" charset="0"/>
              </a:rPr>
              <a:t/>
            </a:r>
            <a:br>
              <a:rPr lang="hu-HU" dirty="0" smtClean="0">
                <a:solidFill>
                  <a:srgbClr val="823249"/>
                </a:solidFill>
                <a:latin typeface="Book Antiqua" panose="02040602050305030304" pitchFamily="18" charset="0"/>
              </a:rPr>
            </a:br>
            <a:r>
              <a:rPr lang="hu-HU" dirty="0" smtClean="0">
                <a:solidFill>
                  <a:srgbClr val="823249"/>
                </a:solidFill>
                <a:latin typeface="Book Antiqua" panose="02040602050305030304" pitchFamily="18" charset="0"/>
              </a:rPr>
              <a:t/>
            </a:r>
            <a:br>
              <a:rPr lang="hu-HU" dirty="0" smtClean="0">
                <a:solidFill>
                  <a:srgbClr val="823249"/>
                </a:solidFill>
                <a:latin typeface="Book Antiqua" panose="02040602050305030304" pitchFamily="18" charset="0"/>
              </a:rPr>
            </a:br>
            <a:r>
              <a:rPr lang="hu-HU" dirty="0" smtClean="0">
                <a:solidFill>
                  <a:srgbClr val="823249"/>
                </a:solidFill>
                <a:latin typeface="Book Antiqua" panose="02040602050305030304" pitchFamily="18" charset="0"/>
              </a:rPr>
              <a:t/>
            </a:r>
            <a:br>
              <a:rPr lang="hu-HU" dirty="0" smtClean="0">
                <a:solidFill>
                  <a:srgbClr val="823249"/>
                </a:solidFill>
                <a:latin typeface="Book Antiqua" panose="02040602050305030304" pitchFamily="18" charset="0"/>
              </a:rPr>
            </a:br>
            <a:r>
              <a:rPr lang="hu-HU" dirty="0" smtClean="0">
                <a:solidFill>
                  <a:srgbClr val="823249"/>
                </a:solidFill>
                <a:latin typeface="Book Antiqua" panose="02040602050305030304" pitchFamily="18" charset="0"/>
              </a:rPr>
              <a:t/>
            </a:r>
            <a:br>
              <a:rPr lang="hu-HU" dirty="0" smtClean="0">
                <a:solidFill>
                  <a:srgbClr val="823249"/>
                </a:solidFill>
                <a:latin typeface="Book Antiqua" panose="02040602050305030304" pitchFamily="18" charset="0"/>
              </a:rPr>
            </a:br>
            <a:r>
              <a:rPr lang="hu-HU" dirty="0">
                <a:solidFill>
                  <a:srgbClr val="823249"/>
                </a:solidFill>
                <a:latin typeface="Book Antiqua" panose="02040602050305030304" pitchFamily="18" charset="0"/>
              </a:rPr>
              <a:t/>
            </a:r>
            <a:br>
              <a:rPr lang="hu-HU" dirty="0">
                <a:solidFill>
                  <a:srgbClr val="823249"/>
                </a:solidFill>
                <a:latin typeface="Book Antiqua" panose="02040602050305030304" pitchFamily="18" charset="0"/>
              </a:rPr>
            </a:br>
            <a:r>
              <a:rPr lang="hu-HU" dirty="0" smtClean="0">
                <a:solidFill>
                  <a:srgbClr val="823249"/>
                </a:solidFill>
                <a:latin typeface="Book Antiqua" panose="02040602050305030304" pitchFamily="18" charset="0"/>
              </a:rPr>
              <a:t>Homérosz világa </a:t>
            </a:r>
            <a:br>
              <a:rPr lang="hu-HU" dirty="0" smtClean="0">
                <a:solidFill>
                  <a:srgbClr val="823249"/>
                </a:solidFill>
                <a:latin typeface="Book Antiqua" panose="02040602050305030304" pitchFamily="18" charset="0"/>
              </a:rPr>
            </a:br>
            <a:r>
              <a:rPr lang="hu-HU" sz="1900" b="1" dirty="0" smtClean="0">
                <a:solidFill>
                  <a:srgbClr val="823249"/>
                </a:solidFill>
                <a:latin typeface="Book Antiqua" panose="02040602050305030304" pitchFamily="18" charset="0"/>
                <a:ea typeface="+mn-ea"/>
                <a:cs typeface="+mn-cs"/>
              </a:rPr>
              <a:t>Az Iliász </a:t>
            </a:r>
            <a:r>
              <a:rPr lang="hu-HU" sz="1900" b="1" dirty="0">
                <a:solidFill>
                  <a:srgbClr val="823249"/>
                </a:solidFill>
                <a:latin typeface="Book Antiqua" panose="02040602050305030304" pitchFamily="18" charset="0"/>
                <a:ea typeface="+mn-ea"/>
                <a:cs typeface="+mn-cs"/>
              </a:rPr>
              <a:t>és az Odüsszeia </a:t>
            </a:r>
            <a:r>
              <a:rPr lang="hu-HU" sz="1900" b="1" dirty="0" smtClean="0">
                <a:solidFill>
                  <a:srgbClr val="823249"/>
                </a:solidFill>
                <a:latin typeface="Book Antiqua" panose="02040602050305030304" pitchFamily="18" charset="0"/>
                <a:ea typeface="+mn-ea"/>
                <a:cs typeface="+mn-cs"/>
              </a:rPr>
              <a:t>összevetése</a:t>
            </a:r>
            <a:br>
              <a:rPr lang="hu-HU" sz="1900" b="1" dirty="0" smtClean="0">
                <a:solidFill>
                  <a:srgbClr val="823249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hu-HU" sz="1900" b="1" dirty="0" smtClean="0">
                <a:solidFill>
                  <a:srgbClr val="823249"/>
                </a:solidFill>
                <a:latin typeface="Book Antiqua" panose="02040602050305030304" pitchFamily="18" charset="0"/>
                <a:ea typeface="+mn-ea"/>
                <a:cs typeface="+mn-cs"/>
              </a:rPr>
              <a:t>Összefoglaló óra</a:t>
            </a:r>
            <a:r>
              <a:rPr lang="hu-HU" sz="1900" b="1" dirty="0">
                <a:solidFill>
                  <a:srgbClr val="823249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hu-HU" sz="1900" b="1" dirty="0">
                <a:solidFill>
                  <a:srgbClr val="823249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hu-HU" dirty="0">
              <a:solidFill>
                <a:srgbClr val="823249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5760639" cy="1656184"/>
          </a:xfrm>
        </p:spPr>
        <p:txBody>
          <a:bodyPr>
            <a:normAutofit fontScale="92500" lnSpcReduction="10000"/>
          </a:bodyPr>
          <a:lstStyle/>
          <a:p>
            <a:endParaRPr lang="hu-HU" b="1" dirty="0">
              <a:solidFill>
                <a:srgbClr val="823249"/>
              </a:solidFill>
              <a:latin typeface="Book Antiqua" panose="02040602050305030304" pitchFamily="18" charset="0"/>
            </a:endParaRPr>
          </a:p>
          <a:p>
            <a:pPr lvl="0">
              <a:buClr>
                <a:srgbClr val="AA2B1E"/>
              </a:buClr>
            </a:pPr>
            <a:endParaRPr lang="hu-HU" sz="1300" i="1" dirty="0" smtClean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endParaRPr lang="hu-HU" sz="1300" i="1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hu-HU" sz="1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1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3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Íliász</a:t>
            </a:r>
            <a:r>
              <a:rPr lang="hu-HU" sz="1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rólunk szól együtt, az Odüsszeia rólunk szól külön-külön. </a:t>
            </a:r>
            <a:endParaRPr lang="hu-HU" sz="13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A2B1E"/>
              </a:buClr>
            </a:pPr>
            <a:r>
              <a:rPr lang="hu-HU" sz="1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3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Íliásznak</a:t>
            </a:r>
            <a:r>
              <a:rPr lang="hu-HU" sz="1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hősei vannak, az Odüsszeiának hőse van. </a:t>
            </a:r>
            <a:endParaRPr lang="hu-HU" sz="13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A2B1E"/>
              </a:buClr>
            </a:pPr>
            <a:r>
              <a:rPr lang="hu-HU" sz="1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3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Íliász</a:t>
            </a:r>
            <a:r>
              <a:rPr lang="hu-HU" sz="1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hősei meg tudnak halni, az Odüsszeia hőse életben tud maradni</a:t>
            </a:r>
            <a:r>
              <a:rPr lang="hu-HU" sz="1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>
              <a:buClr>
                <a:srgbClr val="AA2B1E"/>
              </a:buClr>
            </a:pPr>
            <a:r>
              <a:rPr lang="hu-HU" sz="1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(Devecseri Gábor)</a:t>
            </a:r>
            <a:endParaRPr lang="hu-HU" sz="13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b="1" dirty="0">
              <a:solidFill>
                <a:srgbClr val="823249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09" y="2418998"/>
            <a:ext cx="2832336" cy="20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141">
            <a:off x="1366865" y="959905"/>
            <a:ext cx="3096344" cy="2874068"/>
          </a:xfrm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 rot="20528416">
            <a:off x="639875" y="895587"/>
            <a:ext cx="1867829" cy="478146"/>
          </a:xfrm>
        </p:spPr>
        <p:txBody>
          <a:bodyPr>
            <a:normAutofit/>
          </a:bodyPr>
          <a:lstStyle/>
          <a:p>
            <a:r>
              <a:rPr lang="hu-HU" dirty="0" smtClean="0"/>
              <a:t>Felfrissítő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17" y="3698926"/>
            <a:ext cx="1788415" cy="25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 rot="20833464">
            <a:off x="857594" y="3762499"/>
            <a:ext cx="2647303" cy="2521581"/>
          </a:xfrm>
        </p:spPr>
        <p:txBody>
          <a:bodyPr>
            <a:normAutofit fontScale="47500" lnSpcReduction="20000"/>
          </a:bodyPr>
          <a:lstStyle/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két mű jelentősen különbözik egymástól, bár sok a közös is bennük! Ezen különbözőségek adták/adják  a mai napig annak a kétségnek az alapját, amit úgy hívunk, hogy a </a:t>
            </a: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'homéroszi kérdés’</a:t>
            </a:r>
            <a:r>
              <a:rPr lang="hu-H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Azaz, </a:t>
            </a:r>
            <a:r>
              <a:rPr lang="hu-H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ugyanazon szerző alkotta –e a két művet vagy sem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tebulb"/>
          <p:cNvSpPr>
            <a:spLocks noEditPoints="1" noChangeArrowheads="1"/>
          </p:cNvSpPr>
          <p:nvPr/>
        </p:nvSpPr>
        <p:spPr bwMode="auto">
          <a:xfrm>
            <a:off x="4016152" y="2492896"/>
            <a:ext cx="843880" cy="93610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860032" y="764704"/>
            <a:ext cx="3292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Mit tudunk Homéroszról?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860032" y="1268760"/>
            <a:ext cx="3292152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sokat. </a:t>
            </a:r>
            <a:r>
              <a:rPr lang="hu-H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Létezett</a:t>
            </a: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Ő írta a műveket? Mindkettőt?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 költőként ábrázolják…tényleg az volt? 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Rajongtak a műveiért, istenként tisztelték. →7 város versengett azért, hogy a saját szülöttjének mondhassa! 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Még a neve is talány…szó szerint azt jelenti: költő. </a:t>
            </a:r>
            <a:endParaRPr lang="hu-H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hu-H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művekben olyan </a:t>
            </a:r>
            <a:r>
              <a:rPr lang="hu-HU" sz="13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örök érvényű emberi igazságok</a:t>
            </a: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 szembesülhetünk, melyeken néha még az istenek sem tudnak változtatni. 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hu-H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két műalkotás </a:t>
            </a:r>
            <a:r>
              <a:rPr lang="hu-HU" sz="1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világképében lényeges </a:t>
            </a:r>
            <a:r>
              <a:rPr lang="hu-HU" sz="13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különbségek </a:t>
            </a:r>
            <a:r>
              <a:rPr lang="hu-H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vannak (pl. </a:t>
            </a:r>
            <a:r>
              <a:rPr lang="hu-HU" sz="1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tér- és időábrázolás, eltérő embereszmények</a:t>
            </a:r>
            <a:r>
              <a:rPr lang="hu-H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hu-H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Ezen eltérések miatt gondolják úgy, </a:t>
            </a: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kb. egy emberöltővel (50 év) később születhetett az Odüsszeia, és írója mintegy felül akarta múlni a korábbi művet, az Iliászt, de mintegy </a:t>
            </a:r>
            <a:r>
              <a:rPr lang="hu-H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annak folytatásaként </a:t>
            </a: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írta.</a:t>
            </a:r>
          </a:p>
        </p:txBody>
      </p:sp>
    </p:spTree>
    <p:extLst>
      <p:ext uri="{BB962C8B-B14F-4D97-AF65-F5344CB8AC3E}">
        <p14:creationId xmlns:p14="http://schemas.microsoft.com/office/powerpoint/2010/main" val="13931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 rot="-60000">
            <a:off x="898196" y="863861"/>
            <a:ext cx="3313120" cy="476888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prstClr val="black"/>
                </a:solidFill>
              </a:rPr>
              <a:t>Mi azonos? </a:t>
            </a:r>
            <a:r>
              <a:rPr lang="hu-HU" sz="2000" dirty="0">
                <a:solidFill>
                  <a:srgbClr val="C00000"/>
                </a:solidFill>
              </a:rPr>
              <a:t>Mindkettő</a:t>
            </a:r>
            <a:r>
              <a:rPr lang="hu-HU" sz="2000" dirty="0">
                <a:solidFill>
                  <a:prstClr val="black"/>
                </a:solidFill>
              </a:rPr>
              <a:t>…</a:t>
            </a:r>
            <a:endParaRPr lang="hu-H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92" y="6206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 rot="60000">
            <a:off x="4849250" y="1483170"/>
            <a:ext cx="3020792" cy="453881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AA2B1E"/>
              </a:buClr>
            </a:pPr>
            <a:endParaRPr lang="hu-HU" sz="1600" u="sng" dirty="0" smtClean="0">
              <a:solidFill>
                <a:srgbClr val="0070C0"/>
              </a:solidFill>
            </a:endParaRPr>
          </a:p>
          <a:p>
            <a:pPr lvl="0">
              <a:buClr>
                <a:srgbClr val="AA2B1E"/>
              </a:buClr>
            </a:pPr>
            <a:r>
              <a:rPr lang="hu-HU" sz="1600" u="sng" dirty="0" smtClean="0">
                <a:solidFill>
                  <a:srgbClr val="0070C0"/>
                </a:solidFill>
              </a:rPr>
              <a:t>Kódfejtő</a:t>
            </a: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(2*5 </a:t>
            </a:r>
            <a:r>
              <a:rPr lang="hu-H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fő)</a:t>
            </a:r>
            <a:r>
              <a:rPr lang="hu-HU" sz="1600" u="sng" dirty="0">
                <a:solidFill>
                  <a:srgbClr val="0070C0"/>
                </a:solidFill>
              </a:rPr>
              <a:t>: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Előre </a:t>
            </a:r>
            <a:r>
              <a:rPr lang="hu-H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meghatározott címszavakhoz 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hu-H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9-9 db</a:t>
            </a:r>
            <a:r>
              <a:rPr lang="hu-H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kell beilleszteni a meghatározásokat, hogy melyik műre jellemző. </a:t>
            </a:r>
            <a:r>
              <a:rPr lang="hu-H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Cselekmény ideje, Hős életcélja, Embereszmény, A hős kapcsolata a közösséggel; Szerkezet, Istenek </a:t>
            </a:r>
            <a:r>
              <a:rPr lang="hu-H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szerepe,Világkép) TÁBLÁNÁL</a:t>
            </a:r>
            <a:endParaRPr lang="hu-H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A2B1E"/>
              </a:buClr>
            </a:pPr>
            <a:r>
              <a:rPr lang="hu-HU" sz="1600" u="sng" dirty="0">
                <a:solidFill>
                  <a:srgbClr val="0070C0"/>
                </a:solidFill>
              </a:rPr>
              <a:t>Fejvadász (2*5 </a:t>
            </a:r>
            <a:r>
              <a:rPr lang="hu-HU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fő)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két mű két főhősének (Akhilleusz és Odüsszeusz) jellemzését (7-7 db) kell szétválogatni. </a:t>
            </a:r>
            <a:r>
              <a:rPr lang="hu-H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TÁBLÁNÁL</a:t>
            </a:r>
            <a:endParaRPr lang="hu-H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A2B1E"/>
              </a:buClr>
            </a:pPr>
            <a:r>
              <a:rPr lang="hu-HU" sz="1600" u="sng" dirty="0">
                <a:solidFill>
                  <a:srgbClr val="0070C0"/>
                </a:solidFill>
              </a:rPr>
              <a:t>Rejtőzködő(2*4 fő): </a:t>
            </a:r>
            <a:r>
              <a:rPr lang="hu-HU" sz="1600" dirty="0">
                <a:solidFill>
                  <a:prstClr val="black"/>
                </a:solidFill>
              </a:rPr>
              <a:t>rejtvény az eposzi kellékek </a:t>
            </a:r>
            <a:r>
              <a:rPr lang="hu-HU" sz="1600" dirty="0" smtClean="0">
                <a:solidFill>
                  <a:prstClr val="black"/>
                </a:solidFill>
              </a:rPr>
              <a:t>hozzávalóiból </a:t>
            </a:r>
            <a:r>
              <a:rPr lang="hu-H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FELADATLAP</a:t>
            </a:r>
            <a:endParaRPr lang="hu-H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hu-H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AA2B1E"/>
              </a:buClr>
              <a:buNone/>
            </a:pPr>
            <a:endParaRPr lang="hu-HU" sz="14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hu-HU" sz="1300" dirty="0">
                <a:solidFill>
                  <a:prstClr val="black"/>
                </a:solidFill>
              </a:rPr>
              <a:t>Óra indul! 5 perc!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hu-HU" sz="13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hu-HU" sz="1300" dirty="0" err="1">
                <a:solidFill>
                  <a:prstClr val="black"/>
                </a:solidFill>
              </a:rPr>
              <a:t>Zorba-filmzene</a:t>
            </a:r>
            <a:r>
              <a:rPr lang="hu-HU" sz="1300" dirty="0">
                <a:solidFill>
                  <a:prstClr val="black"/>
                </a:solidFill>
              </a:rPr>
              <a:t>: </a:t>
            </a:r>
            <a:r>
              <a:rPr lang="hu-HU" sz="1300" dirty="0">
                <a:solidFill>
                  <a:prstClr val="black"/>
                </a:solidFill>
                <a:hlinkClick r:id="rId3"/>
              </a:rPr>
              <a:t>https://www.youtube.com/watch?v=zpOAnWEyzt8</a:t>
            </a:r>
            <a:endParaRPr lang="hu-HU" sz="1300" dirty="0">
              <a:solidFill>
                <a:prstClr val="black"/>
              </a:solidFill>
            </a:endParaRPr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>
          <a:xfrm rot="-60000">
            <a:off x="1129458" y="1484651"/>
            <a:ext cx="3048891" cy="4239659"/>
          </a:xfrm>
        </p:spPr>
        <p:txBody>
          <a:bodyPr>
            <a:noAutofit/>
          </a:bodyPr>
          <a:lstStyle/>
          <a:p>
            <a:pPr marL="274320" lvl="0" indent="-274320" algn="l">
              <a:buClr>
                <a:srgbClr val="AA2B1E"/>
              </a:buClr>
              <a:buFont typeface="Brush Script MT" pitchFamily="66" charset="0"/>
              <a:buChar char="O"/>
            </a:pPr>
            <a:r>
              <a:rPr lang="hu-H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műfaja 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eposz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nagyepikai </a:t>
            </a:r>
            <a:r>
              <a:rPr lang="hu-HU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műnemhez</a:t>
            </a:r>
            <a:r>
              <a:rPr lang="hu-H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tartozó </a:t>
            </a:r>
            <a:r>
              <a:rPr lang="hu-H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hősköltemény</a:t>
            </a:r>
          </a:p>
          <a:p>
            <a:pPr marL="274320" lvl="0" indent="-274320" algn="l">
              <a:buClr>
                <a:srgbClr val="AA2B1E"/>
              </a:buClr>
              <a:buFont typeface="Brush Script MT" pitchFamily="66" charset="0"/>
              <a:buChar char="O"/>
            </a:pPr>
            <a:r>
              <a:rPr lang="hu-H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hexameter</a:t>
            </a:r>
            <a:r>
              <a:rPr lang="hu-H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ekben </a:t>
            </a:r>
            <a:r>
              <a:rPr lang="hu-H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íródott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 ének</a:t>
            </a:r>
          </a:p>
          <a:p>
            <a:pPr marL="274320" lvl="0" indent="-274320" algn="l">
              <a:buClr>
                <a:srgbClr val="AA2B1E"/>
              </a:buClr>
              <a:buFont typeface="Brush Script MT" pitchFamily="66" charset="0"/>
              <a:buChar char="O"/>
            </a:pPr>
            <a:r>
              <a:rPr lang="hu-H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alapja a </a:t>
            </a:r>
            <a:r>
              <a:rPr lang="hu-H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görög mitológia</a:t>
            </a:r>
          </a:p>
          <a:p>
            <a:pPr marL="274320" lvl="0" indent="-274320" algn="l">
              <a:buClr>
                <a:srgbClr val="AA2B1E"/>
              </a:buClr>
              <a:buFont typeface="Brush Script MT" pitchFamily="66" charset="0"/>
              <a:buChar char="O"/>
            </a:pPr>
            <a:r>
              <a:rPr lang="hu-H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szerkezet másik </a:t>
            </a:r>
            <a:r>
              <a:rPr lang="hu-H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sajátossága a </a:t>
            </a:r>
            <a:r>
              <a:rPr lang="hu-H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késleltetés</a:t>
            </a:r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l">
              <a:buClr>
                <a:srgbClr val="AA2B1E"/>
              </a:buClr>
              <a:buFont typeface="Brush Script MT" pitchFamily="66" charset="0"/>
              <a:buChar char="O"/>
            </a:pPr>
            <a:r>
              <a:rPr lang="hu-H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Mindkettő 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trójai mondakörköz </a:t>
            </a:r>
            <a:r>
              <a:rPr lang="hu-H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kapcsolódik 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(Ilion= Trója), sok régi mítosz képezi az alapját, mely szerint volt régen egy 10 évig tartó háború a trójaiak és a görögök között</a:t>
            </a:r>
          </a:p>
          <a:p>
            <a:pPr marL="274320" lvl="0" indent="-274320" algn="l">
              <a:buClr>
                <a:srgbClr val="AA2B1E"/>
              </a:buClr>
              <a:buFont typeface="Brush Script MT" pitchFamily="66" charset="0"/>
              <a:buChar char="O"/>
            </a:pP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Mindkettő megbékéléssel </a:t>
            </a:r>
            <a:r>
              <a:rPr lang="hu-H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végződik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139642" y="836712"/>
            <a:ext cx="296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miben különböznek? Nyomozás indul!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44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158117" y="720914"/>
            <a:ext cx="6965245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Hőseink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1763688" y="1311894"/>
            <a:ext cx="2939521" cy="432048"/>
          </a:xfrm>
        </p:spPr>
        <p:txBody>
          <a:bodyPr/>
          <a:lstStyle/>
          <a:p>
            <a:r>
              <a:rPr lang="hu-HU" dirty="0" smtClean="0"/>
              <a:t>Akhilleusz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>
          <a:xfrm>
            <a:off x="4586215" y="1311604"/>
            <a:ext cx="2944368" cy="432048"/>
          </a:xfrm>
        </p:spPr>
        <p:txBody>
          <a:bodyPr/>
          <a:lstStyle/>
          <a:p>
            <a:r>
              <a:rPr lang="hu-HU" dirty="0" smtClean="0"/>
              <a:t>Odüsszeusz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1875"/>
            <a:ext cx="1152128" cy="161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artalom helye 9"/>
          <p:cNvSpPr>
            <a:spLocks noGrp="1"/>
          </p:cNvSpPr>
          <p:nvPr>
            <p:ph sz="quarter" idx="13"/>
          </p:nvPr>
        </p:nvSpPr>
        <p:spPr>
          <a:xfrm>
            <a:off x="1023646" y="2022822"/>
            <a:ext cx="3227832" cy="4182937"/>
          </a:xfrm>
        </p:spPr>
        <p:txBody>
          <a:bodyPr>
            <a:noAutofit/>
          </a:bodyPr>
          <a:lstStyle/>
          <a:p>
            <a:r>
              <a:rPr lang="hu-H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Hírnévre, dicsőségre törekvő </a:t>
            </a:r>
            <a:r>
              <a:rPr lang="hu-H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hős</a:t>
            </a:r>
            <a:endParaRPr lang="hu-HU" sz="1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Tipikus </a:t>
            </a:r>
            <a:r>
              <a:rPr lang="hu-H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eposzi </a:t>
            </a:r>
            <a:r>
              <a:rPr lang="hu-H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hős, rendkívüli tulajdonságok</a:t>
            </a:r>
          </a:p>
          <a:p>
            <a:r>
              <a:rPr lang="hu-H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Önfeláldozó</a:t>
            </a:r>
            <a:r>
              <a:rPr lang="hu-H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kiváló </a:t>
            </a:r>
            <a:r>
              <a:rPr lang="hu-H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katona</a:t>
            </a:r>
            <a:r>
              <a:rPr lang="hu-H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változik jelleme</a:t>
            </a:r>
            <a:r>
              <a:rPr lang="hu-H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képes az </a:t>
            </a:r>
            <a:r>
              <a:rPr lang="hu-H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erkölcsi megtisztulás</a:t>
            </a:r>
            <a:r>
              <a:rPr lang="hu-H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(</a:t>
            </a:r>
            <a:r>
              <a:rPr lang="hu-H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szánalom</a:t>
            </a:r>
            <a:r>
              <a:rPr lang="hu-H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u-H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Önfejű,</a:t>
            </a:r>
            <a:r>
              <a:rPr lang="hu-H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büszke</a:t>
            </a:r>
            <a:r>
              <a:rPr lang="hu-H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hu-H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nzésével</a:t>
            </a:r>
            <a:r>
              <a:rPr lang="hu-H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makacsságával az egész közösséget feláldozta volna </a:t>
            </a:r>
            <a:r>
              <a:rPr lang="hu-H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saját igazáért, </a:t>
            </a:r>
            <a:r>
              <a:rPr lang="hu-H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dicsőségéért.</a:t>
            </a:r>
            <a:endParaRPr lang="hu-H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Iliász embereszménye  </a:t>
            </a:r>
            <a:r>
              <a:rPr lang="hu-H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lebírhatatlan vitézi erő, a halálmegvető bátorság, a harci dicsőségben megmutatkozó emberi nagyság, de az erkölcsi tisztaság </a:t>
            </a:r>
            <a:r>
              <a:rPr lang="hu-H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</a:t>
            </a:r>
          </a:p>
          <a:p>
            <a:endParaRPr lang="hu-H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sz="quarter" idx="14"/>
          </p:nvPr>
        </p:nvSpPr>
        <p:spPr>
          <a:xfrm>
            <a:off x="4283968" y="1729370"/>
            <a:ext cx="3960440" cy="4514416"/>
          </a:xfrm>
        </p:spPr>
        <p:txBody>
          <a:bodyPr>
            <a:noAutofit/>
          </a:bodyPr>
          <a:lstStyle/>
          <a:p>
            <a:r>
              <a:rPr lang="hu-H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cselekvés, a gondolkodás hőse</a:t>
            </a:r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fizikailag és lelkileg is erős, eszes, ügyes férfi</a:t>
            </a:r>
            <a:r>
              <a:rPr lang="hu-H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3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Bölcs</a:t>
            </a:r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mert </a:t>
            </a:r>
            <a:r>
              <a:rPr lang="hu-H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saját </a:t>
            </a:r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mások hibáiból </a:t>
            </a:r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képes tanulni. </a:t>
            </a:r>
          </a:p>
          <a:p>
            <a:r>
              <a:rPr lang="hu-HU" sz="13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Megfontolt</a:t>
            </a:r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megvan </a:t>
            </a:r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benne a </a:t>
            </a:r>
            <a:r>
              <a:rPr lang="hu-H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kompromisszumokra való képesség</a:t>
            </a:r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tapasztalat szülte óvatosság</a:t>
            </a:r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cselekedetek következményeinek latolgatása.</a:t>
            </a:r>
          </a:p>
          <a:p>
            <a:r>
              <a:rPr lang="hu-H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Higgadt</a:t>
            </a:r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an, ésszel számítja ki, mikor kell felvenni a harcot, és mikor van szükség menekülésre, vagy tudatos áldozatvállalásra</a:t>
            </a:r>
            <a:r>
              <a:rPr lang="hu-H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Fegyelmezett</a:t>
            </a:r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mert bár nem tökéletes, de meg tudja fékezni magát és ártó szenvedélyeit</a:t>
            </a:r>
            <a:r>
              <a:rPr lang="hu-H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Katonai vitézsége mellett „</a:t>
            </a:r>
            <a:r>
              <a:rPr lang="hu-H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polgári” erényei </a:t>
            </a:r>
            <a:r>
              <a:rPr lang="hu-H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vannak: </a:t>
            </a:r>
            <a:r>
              <a:rPr lang="hu-H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kitűnő mesterember és ért a hajózáshoz is</a:t>
            </a:r>
            <a:r>
              <a:rPr lang="hu-HU" sz="135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3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Rangja ellenére </a:t>
            </a:r>
            <a:r>
              <a:rPr lang="hu-H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 </a:t>
            </a:r>
            <a:r>
              <a:rPr lang="hu-H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mindennapi dolgokhoz (</a:t>
            </a:r>
            <a:r>
              <a:rPr lang="hu-H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kézműves), </a:t>
            </a:r>
            <a:r>
              <a:rPr lang="hu-HU" sz="13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</a:t>
            </a:r>
            <a:r>
              <a:rPr lang="hu-H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3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polisz-embertípus</a:t>
            </a:r>
            <a:r>
              <a:rPr lang="hu-H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személyével </a:t>
            </a:r>
            <a:r>
              <a:rPr lang="hu-H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embereszmény </a:t>
            </a:r>
            <a:r>
              <a:rPr lang="hu-H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születik meg: a sokat tapasztalt,</a:t>
            </a:r>
            <a:r>
              <a:rPr lang="hu-HU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3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leleményes ember.</a:t>
            </a:r>
            <a:endParaRPr lang="hu-HU" sz="13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224161" cy="17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95" y="1340768"/>
            <a:ext cx="598219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3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hu-HU" sz="3100" b="1" dirty="0" smtClean="0">
                <a:solidFill>
                  <a:schemeClr val="bg2">
                    <a:lumMod val="25000"/>
                  </a:schemeClr>
                </a:solidFill>
              </a:rPr>
              <a:t>Szerkezeti, tartalmi különbségek</a:t>
            </a:r>
            <a:r>
              <a:rPr lang="hu-HU" sz="3100" dirty="0" smtClean="0">
                <a:solidFill>
                  <a:srgbClr val="C00000"/>
                </a:solidFill>
              </a:rPr>
              <a:t/>
            </a:r>
            <a:br>
              <a:rPr lang="hu-HU" sz="3100" dirty="0" smtClean="0">
                <a:solidFill>
                  <a:srgbClr val="C00000"/>
                </a:solidFill>
              </a:rPr>
            </a:br>
            <a:r>
              <a:rPr lang="hu-HU" sz="2200" dirty="0" smtClean="0">
                <a:solidFill>
                  <a:srgbClr val="C00000"/>
                </a:solidFill>
              </a:rPr>
              <a:t>(füzetvázlat pirossal)</a:t>
            </a:r>
            <a:endParaRPr lang="hu-HU" sz="2200" dirty="0">
              <a:solidFill>
                <a:srgbClr val="C00000"/>
              </a:solidFill>
            </a:endParaRPr>
          </a:p>
        </p:txBody>
      </p:sp>
      <p:sp>
        <p:nvSpPr>
          <p:cNvPr id="11" name="Szöveg helye 10"/>
          <p:cNvSpPr>
            <a:spLocks noGrp="1"/>
          </p:cNvSpPr>
          <p:nvPr>
            <p:ph type="body" idx="1"/>
          </p:nvPr>
        </p:nvSpPr>
        <p:spPr>
          <a:xfrm>
            <a:off x="1043608" y="1340768"/>
            <a:ext cx="2376264" cy="36004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Iliász</a:t>
            </a:r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3"/>
          </p:nvPr>
        </p:nvSpPr>
        <p:spPr>
          <a:xfrm>
            <a:off x="5724128" y="1340768"/>
            <a:ext cx="2440312" cy="36004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Odüsszeia</a:t>
            </a:r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3240360" cy="4104456"/>
          </a:xfrm>
        </p:spPr>
        <p:txBody>
          <a:bodyPr>
            <a:normAutofit fontScale="47500" lnSpcReduction="20000"/>
          </a:bodyPr>
          <a:lstStyle/>
          <a:p>
            <a:r>
              <a:rPr lang="hu-HU" sz="2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Cselekmény ideje</a:t>
            </a: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görög-trójai háború </a:t>
            </a:r>
            <a:r>
              <a:rPr lang="hu-H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utolsó 52 nap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ját</a:t>
            </a:r>
            <a:r>
              <a:rPr lang="hu-H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dolgozza </a:t>
            </a: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</a:p>
          <a:p>
            <a:endParaRPr lang="hu-H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zerkezet: </a:t>
            </a:r>
            <a:r>
              <a:rPr lang="hu-H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Lineáris</a:t>
            </a:r>
            <a:r>
              <a:rPr lang="hu-H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kronologikus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időrend</a:t>
            </a:r>
          </a:p>
          <a:p>
            <a:pPr marL="0" indent="0">
              <a:buNone/>
            </a:pP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cselekmény 1 szálon fut, nagyjából egy </a:t>
            </a: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helyen,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csomópont köré épül</a:t>
            </a: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Istenek szerepe: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Összemosódik a történelem és a mitológia, </a:t>
            </a:r>
            <a:r>
              <a:rPr lang="hu-H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istenek gyakori szereplők</a:t>
            </a:r>
            <a:r>
              <a:rPr lang="hu-H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hu-H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egyéni összecsapások kimenetele is rajtuk áll,</a:t>
            </a:r>
            <a:r>
              <a:rPr lang="hu-H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magát a konfliktust is ők okozzák (lásd korábban). Minden rajtuk múlik, az emberek csak játékszerek, bármilyen nagy hősök is; bujtogatnak, személyesen beleavatkoznak a csatába.</a:t>
            </a:r>
            <a:endParaRPr lang="hu-HU" sz="2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sz="quarter" idx="14"/>
          </p:nvPr>
        </p:nvSpPr>
        <p:spPr>
          <a:xfrm>
            <a:off x="4427984" y="1772816"/>
            <a:ext cx="3816424" cy="4392488"/>
          </a:xfrm>
        </p:spPr>
        <p:txBody>
          <a:bodyPr>
            <a:noAutofit/>
          </a:bodyPr>
          <a:lstStyle/>
          <a:p>
            <a:r>
              <a:rPr lang="hu-H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Cselekmény </a:t>
            </a:r>
            <a:r>
              <a:rPr lang="hu-H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ideje: </a:t>
            </a:r>
            <a:r>
              <a:rPr lang="hu-H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tízévi bolyongás </a:t>
            </a:r>
            <a:r>
              <a:rPr lang="hu-H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utolsó 40 napja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Előzmények, jövő→utalásokból,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múlt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történései elbeszélő epizódokban</a:t>
            </a:r>
          </a:p>
          <a:p>
            <a:r>
              <a:rPr lang="hu-H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Szerkezet: </a:t>
            </a:r>
            <a:r>
              <a:rPr lang="hu-H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medias res </a:t>
            </a:r>
            <a:r>
              <a:rPr lang="hu-H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kezdetű</a:t>
            </a:r>
          </a:p>
          <a:p>
            <a:pPr marL="0" indent="0">
              <a:buNone/>
            </a:pP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cselekmény két szálon </a:t>
            </a:r>
            <a:r>
              <a:rPr lang="hu-H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indul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Y-szerkezetű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lineáris, </a:t>
            </a:r>
            <a:r>
              <a:rPr lang="hu-H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megbontja </a:t>
            </a:r>
            <a:r>
              <a:rPr lang="hu-H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időrendet</a:t>
            </a:r>
          </a:p>
          <a:p>
            <a:pPr marL="0" indent="0">
              <a:buNone/>
            </a:pP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Bonyolult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szálon fut, több időben, rengeteg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helyen.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elbeszélő személye is változó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jelenben elbeszélő mesél, míg a visszaemlékezéseknél Odüsszeusz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E/1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személyben mesél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hu-H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Istenek szerepe: </a:t>
            </a:r>
          </a:p>
          <a:p>
            <a:pPr marL="0" indent="0"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istenek szerepe és hatalma itt már </a:t>
            </a:r>
            <a:r>
              <a:rPr lang="hu-H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korlátozottabb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Az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emberek sorsát már nem kizárólagosan ők irányítják, a hős </a:t>
            </a:r>
            <a:r>
              <a:rPr lang="hu-H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bölcs előrelátás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sorsformáló jelentőséggel bír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emberek önnön vétkeikért szenvednek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isteneket alaptalanul vádolják; nem ők alakítják a sorsot, csak néha beleszólnak; külső szemlélők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400" dirty="0"/>
          </a:p>
          <a:p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1199531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hu-HU" sz="2700" b="1" dirty="0" smtClean="0">
                <a:solidFill>
                  <a:schemeClr val="bg2">
                    <a:lumMod val="25000"/>
                  </a:schemeClr>
                </a:solidFill>
              </a:rPr>
              <a:t>Változó embereszmények,</a:t>
            </a:r>
            <a:br>
              <a:rPr lang="hu-HU" sz="27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700" b="1" dirty="0" smtClean="0">
                <a:solidFill>
                  <a:schemeClr val="bg2">
                    <a:lumMod val="25000"/>
                  </a:schemeClr>
                </a:solidFill>
              </a:rPr>
              <a:t> változó világkép </a:t>
            </a:r>
            <a:r>
              <a:rPr lang="hu-HU" sz="3600" dirty="0" smtClean="0">
                <a:solidFill>
                  <a:srgbClr val="C00000"/>
                </a:solidFill>
              </a:rPr>
              <a:t/>
            </a:r>
            <a:br>
              <a:rPr lang="hu-HU" sz="3600" dirty="0" smtClean="0">
                <a:solidFill>
                  <a:srgbClr val="C00000"/>
                </a:solidFill>
              </a:rPr>
            </a:br>
            <a:r>
              <a:rPr lang="hu-HU" sz="2200" dirty="0" smtClean="0">
                <a:solidFill>
                  <a:srgbClr val="C00000"/>
                </a:solidFill>
              </a:rPr>
              <a:t>(füzetvázlat pirossal) </a:t>
            </a:r>
            <a:endParaRPr lang="hu-HU" sz="2200" dirty="0">
              <a:solidFill>
                <a:srgbClr val="C00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2939521" cy="432048"/>
          </a:xfrm>
        </p:spPr>
        <p:txBody>
          <a:bodyPr/>
          <a:lstStyle/>
          <a:p>
            <a:r>
              <a:rPr lang="hu-HU" dirty="0" smtClean="0"/>
              <a:t>Iliász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3"/>
          </p:nvPr>
        </p:nvSpPr>
        <p:spPr>
          <a:xfrm>
            <a:off x="5220072" y="1484784"/>
            <a:ext cx="2944368" cy="504056"/>
          </a:xfrm>
        </p:spPr>
        <p:txBody>
          <a:bodyPr/>
          <a:lstStyle/>
          <a:p>
            <a:r>
              <a:rPr lang="hu-HU" dirty="0" smtClean="0"/>
              <a:t>Odüsszeia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3"/>
          </p:nvPr>
        </p:nvSpPr>
        <p:spPr>
          <a:xfrm>
            <a:off x="971600" y="2132856"/>
            <a:ext cx="3554680" cy="3888432"/>
          </a:xfrm>
        </p:spPr>
        <p:txBody>
          <a:bodyPr>
            <a:normAutofit fontScale="92500" lnSpcReduction="20000"/>
          </a:bodyPr>
          <a:lstStyle/>
          <a:p>
            <a:r>
              <a:rPr lang="hu-HU" sz="2000" b="1" u="sng" dirty="0">
                <a:latin typeface="Times New Roman"/>
                <a:ea typeface="Calibri"/>
              </a:rPr>
              <a:t>Hős </a:t>
            </a:r>
            <a:r>
              <a:rPr lang="hu-HU" sz="2000" b="1" u="sng" dirty="0" smtClean="0">
                <a:latin typeface="Times New Roman"/>
                <a:ea typeface="Calibri"/>
              </a:rPr>
              <a:t>életcélja: </a:t>
            </a:r>
            <a:r>
              <a:rPr lang="hu-HU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Hírnév</a:t>
            </a:r>
            <a:r>
              <a:rPr lang="hu-HU" sz="2000" b="1" dirty="0">
                <a:solidFill>
                  <a:srgbClr val="C00000"/>
                </a:solidFill>
                <a:latin typeface="Times New Roman"/>
                <a:ea typeface="Calibri"/>
              </a:rPr>
              <a:t>, becsület, rövid, de izgalmas élet</a:t>
            </a:r>
            <a:r>
              <a:rPr lang="hu-HU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.</a:t>
            </a:r>
          </a:p>
          <a:p>
            <a:r>
              <a:rPr lang="hu-HU" sz="2000" b="1" u="sng" dirty="0" smtClean="0">
                <a:latin typeface="Times New Roman"/>
                <a:ea typeface="Calibri"/>
              </a:rPr>
              <a:t>Embereszmény:</a:t>
            </a:r>
            <a:r>
              <a:rPr lang="hu-HU" sz="2000" b="1" dirty="0">
                <a:solidFill>
                  <a:srgbClr val="C00000"/>
                </a:solidFill>
                <a:latin typeface="Times New Roman"/>
                <a:ea typeface="Calibri"/>
              </a:rPr>
              <a:t>Sorsát vállaló </a:t>
            </a:r>
            <a:r>
              <a:rPr lang="hu-HU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hős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000" b="1" u="sng" dirty="0">
                <a:latin typeface="Times New Roman"/>
                <a:ea typeface="Calibri"/>
                <a:cs typeface="Times New Roman"/>
              </a:rPr>
              <a:t>A hős kapcsolata a </a:t>
            </a:r>
            <a:r>
              <a:rPr lang="hu-HU" sz="2000" b="1" u="sng" dirty="0" smtClean="0">
                <a:latin typeface="Times New Roman"/>
                <a:ea typeface="Calibri"/>
                <a:cs typeface="Times New Roman"/>
              </a:rPr>
              <a:t>közösséggel:</a:t>
            </a:r>
            <a:r>
              <a:rPr lang="hu-HU" sz="2000" b="1" dirty="0">
                <a:solidFill>
                  <a:srgbClr val="C00000"/>
                </a:solidFill>
                <a:latin typeface="Times New Roman"/>
                <a:ea typeface="Calibri"/>
              </a:rPr>
              <a:t>Hőse szembekerül a közösséggel</a:t>
            </a:r>
            <a:r>
              <a:rPr lang="hu-HU" sz="2000" dirty="0">
                <a:latin typeface="Times New Roman"/>
                <a:ea typeface="Calibri"/>
              </a:rPr>
              <a:t>, haragja pusztulást hoz a seregére. A fő téma Akhilleusz </a:t>
            </a:r>
            <a:r>
              <a:rPr lang="hu-HU" sz="2000" dirty="0" smtClean="0">
                <a:latin typeface="Times New Roman"/>
                <a:ea typeface="Calibri"/>
              </a:rPr>
              <a:t>sértődöttsége.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000" b="1" u="sng" dirty="0" smtClean="0">
                <a:latin typeface="Times New Roman"/>
                <a:ea typeface="Calibri"/>
              </a:rPr>
              <a:t>Világkép</a:t>
            </a:r>
            <a:r>
              <a:rPr lang="hu-HU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: A régi arisztokratikus eszmények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4"/>
          </p:nvPr>
        </p:nvSpPr>
        <p:spPr>
          <a:xfrm>
            <a:off x="4572000" y="2060848"/>
            <a:ext cx="3672408" cy="4176464"/>
          </a:xfrm>
        </p:spPr>
        <p:txBody>
          <a:bodyPr>
            <a:normAutofit fontScale="25000" lnSpcReduction="20000"/>
          </a:bodyPr>
          <a:lstStyle/>
          <a:p>
            <a:r>
              <a:rPr lang="hu-HU" sz="6000" b="1" u="sng" dirty="0">
                <a:latin typeface="Times New Roman"/>
                <a:ea typeface="Calibri"/>
              </a:rPr>
              <a:t>Hős </a:t>
            </a:r>
            <a:r>
              <a:rPr lang="hu-HU" sz="6000" b="1" u="sng" dirty="0" smtClean="0">
                <a:latin typeface="Times New Roman"/>
                <a:ea typeface="Calibri"/>
              </a:rPr>
              <a:t>életcélja: </a:t>
            </a:r>
            <a:r>
              <a:rPr lang="hu-HU" sz="6000" b="1" dirty="0">
                <a:solidFill>
                  <a:srgbClr val="C00000"/>
                </a:solidFill>
                <a:latin typeface="Times New Roman"/>
                <a:ea typeface="Calibri"/>
              </a:rPr>
              <a:t>Hosszú, nyugodt élet, számára a legfőbb érték az életben maradás</a:t>
            </a:r>
            <a:r>
              <a:rPr lang="hu-HU" sz="6000" dirty="0">
                <a:latin typeface="Times New Roman"/>
                <a:ea typeface="Calibri"/>
              </a:rPr>
              <a:t>, és a béke megteremtése Ithakának</a:t>
            </a:r>
            <a:r>
              <a:rPr lang="hu-HU" sz="6000" dirty="0" smtClean="0">
                <a:latin typeface="Times New Roman"/>
                <a:ea typeface="Calibri"/>
              </a:rPr>
              <a:t>.</a:t>
            </a:r>
          </a:p>
          <a:p>
            <a:r>
              <a:rPr lang="hu-HU" sz="6000" b="1" u="sng" dirty="0" smtClean="0">
                <a:latin typeface="Times New Roman"/>
                <a:ea typeface="Calibri"/>
              </a:rPr>
              <a:t>Embereszmény</a:t>
            </a:r>
            <a:r>
              <a:rPr lang="hu-HU" sz="6000" dirty="0" smtClean="0">
                <a:latin typeface="Times New Roman"/>
                <a:ea typeface="Calibri"/>
              </a:rPr>
              <a:t>:</a:t>
            </a:r>
            <a:r>
              <a:rPr lang="hu-HU" sz="6000" b="1" dirty="0">
                <a:solidFill>
                  <a:srgbClr val="C00000"/>
                </a:solidFill>
                <a:latin typeface="Times New Roman"/>
                <a:ea typeface="Calibri"/>
              </a:rPr>
              <a:t>Sorsát irányító </a:t>
            </a:r>
            <a:r>
              <a:rPr lang="hu-HU" sz="6000" b="1" dirty="0" smtClean="0">
                <a:solidFill>
                  <a:srgbClr val="C00000"/>
                </a:solidFill>
                <a:latin typeface="Times New Roman"/>
                <a:ea typeface="Calibri"/>
              </a:rPr>
              <a:t>hős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6000" b="1" u="sng" dirty="0">
                <a:latin typeface="Times New Roman"/>
                <a:ea typeface="Calibri"/>
                <a:cs typeface="Times New Roman"/>
              </a:rPr>
              <a:t>A hős kapcsolata </a:t>
            </a:r>
            <a:r>
              <a:rPr lang="hu-HU" sz="6000" b="1" u="sng" dirty="0" smtClean="0">
                <a:latin typeface="Times New Roman"/>
                <a:ea typeface="Calibri"/>
                <a:cs typeface="Times New Roman"/>
              </a:rPr>
              <a:t>a közösséggel:</a:t>
            </a:r>
            <a:r>
              <a:rPr lang="hu-HU" sz="6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Társaiért </a:t>
            </a:r>
            <a:r>
              <a:rPr lang="hu-HU" sz="6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és a közösségért felelősséget vállaló </a:t>
            </a:r>
            <a:r>
              <a:rPr lang="hu-HU" sz="6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egyén</a:t>
            </a:r>
            <a:r>
              <a:rPr lang="hu-HU" sz="60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hu-HU" sz="6000" dirty="0" smtClean="0">
                <a:latin typeface="Calibri"/>
                <a:ea typeface="Calibri"/>
                <a:cs typeface="Times New Roman"/>
              </a:rPr>
              <a:t> </a:t>
            </a:r>
            <a:endParaRPr lang="hu-HU" sz="6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6000" b="1" u="sng" dirty="0" smtClean="0">
                <a:solidFill>
                  <a:prstClr val="black"/>
                </a:solidFill>
                <a:latin typeface="Times New Roman"/>
                <a:ea typeface="Calibri"/>
              </a:rPr>
              <a:t>Világkép</a:t>
            </a:r>
            <a:r>
              <a:rPr lang="hu-HU" sz="6000" dirty="0" smtClean="0">
                <a:solidFill>
                  <a:prstClr val="black"/>
                </a:solidFill>
                <a:latin typeface="Times New Roman"/>
                <a:ea typeface="Calibri"/>
              </a:rPr>
              <a:t>: </a:t>
            </a:r>
            <a:r>
              <a:rPr lang="hu-HU" sz="6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A </a:t>
            </a:r>
            <a:r>
              <a:rPr lang="hu-HU" sz="6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feltörekvő démosz(köznép) új embereszményt </a:t>
            </a:r>
            <a:r>
              <a:rPr lang="hu-HU" sz="6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követelt. </a:t>
            </a:r>
            <a:r>
              <a:rPr lang="hu-HU" sz="6000" b="1" dirty="0" smtClean="0">
                <a:solidFill>
                  <a:srgbClr val="C00000"/>
                </a:solidFill>
                <a:latin typeface="Times New Roman"/>
                <a:ea typeface="Calibri"/>
              </a:rPr>
              <a:t>Társadalomkritika</a:t>
            </a:r>
            <a:r>
              <a:rPr lang="hu-HU" sz="6000" dirty="0" smtClean="0">
                <a:latin typeface="Times New Roman"/>
                <a:ea typeface="Calibri"/>
              </a:rPr>
              <a:t> a </a:t>
            </a:r>
            <a:r>
              <a:rPr lang="hu-HU" sz="6000" dirty="0">
                <a:latin typeface="Times New Roman"/>
                <a:ea typeface="Calibri"/>
              </a:rPr>
              <a:t>kérők ábrázolásában: elpuhult alakok, </a:t>
            </a:r>
            <a:r>
              <a:rPr lang="hu-HU" sz="6000" dirty="0" smtClean="0">
                <a:latin typeface="Times New Roman"/>
                <a:ea typeface="Calibri"/>
              </a:rPr>
              <a:t>hősködnek</a:t>
            </a:r>
            <a:r>
              <a:rPr lang="hu-HU" sz="6000" dirty="0">
                <a:latin typeface="Times New Roman"/>
                <a:ea typeface="Calibri"/>
              </a:rPr>
              <a:t>, a jólétnek csak </a:t>
            </a:r>
            <a:r>
              <a:rPr lang="hu-HU" sz="6000" dirty="0" smtClean="0">
                <a:latin typeface="Times New Roman"/>
                <a:ea typeface="Calibri"/>
              </a:rPr>
              <a:t>haszonélvezői, nem </a:t>
            </a:r>
            <a:r>
              <a:rPr lang="hu-HU" sz="6000" dirty="0">
                <a:latin typeface="Times New Roman"/>
                <a:ea typeface="Calibri"/>
              </a:rPr>
              <a:t>tesznek annak növeléséért. </a:t>
            </a:r>
            <a:r>
              <a:rPr lang="hu-HU" sz="6000" b="1" dirty="0" smtClean="0">
                <a:solidFill>
                  <a:srgbClr val="C00000"/>
                </a:solidFill>
                <a:latin typeface="Times New Roman"/>
                <a:ea typeface="Calibri"/>
              </a:rPr>
              <a:t>Az </a:t>
            </a:r>
            <a:r>
              <a:rPr lang="hu-HU" sz="6000" b="1" dirty="0">
                <a:solidFill>
                  <a:srgbClr val="C00000"/>
                </a:solidFill>
                <a:latin typeface="Times New Roman"/>
                <a:ea typeface="Calibri"/>
              </a:rPr>
              <a:t>eszményített, letűnőben lévő arisztokratikus </a:t>
            </a:r>
            <a:r>
              <a:rPr lang="hu-HU" sz="6000" b="1" dirty="0" smtClean="0">
                <a:solidFill>
                  <a:srgbClr val="C00000"/>
                </a:solidFill>
                <a:latin typeface="Times New Roman"/>
                <a:ea typeface="Calibri"/>
              </a:rPr>
              <a:t>világban megrendült a hit</a:t>
            </a:r>
            <a:r>
              <a:rPr lang="hu-HU" sz="6000" b="1" dirty="0" smtClean="0">
                <a:latin typeface="Times New Roman"/>
                <a:ea typeface="Calibri"/>
              </a:rPr>
              <a:t> </a:t>
            </a:r>
            <a:r>
              <a:rPr lang="hu-HU" sz="6000" b="1" dirty="0" smtClean="0">
                <a:solidFill>
                  <a:srgbClr val="C00000"/>
                </a:solidFill>
                <a:latin typeface="Times New Roman"/>
                <a:ea typeface="Calibri"/>
              </a:rPr>
              <a:t>↔Odüsszeusz nemes </a:t>
            </a:r>
            <a:r>
              <a:rPr lang="hu-HU" sz="6000" b="1" dirty="0">
                <a:solidFill>
                  <a:srgbClr val="C00000"/>
                </a:solidFill>
                <a:latin typeface="Times New Roman"/>
                <a:ea typeface="Calibri"/>
              </a:rPr>
              <a:t>és igazi hős</a:t>
            </a:r>
            <a:r>
              <a:rPr lang="hu-HU" sz="6000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hu-HU" sz="6000" b="1" dirty="0" smtClean="0">
                <a:solidFill>
                  <a:srgbClr val="C00000"/>
                </a:solidFill>
                <a:latin typeface="Times New Roman"/>
                <a:ea typeface="Calibri"/>
              </a:rPr>
              <a:t>jellem</a:t>
            </a:r>
            <a:endParaRPr lang="hu-HU" sz="60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sz="2000" dirty="0">
              <a:latin typeface="Calibri"/>
              <a:ea typeface="Calibri"/>
              <a:cs typeface="Times New Roman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7262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06731"/>
              </p:ext>
            </p:extLst>
          </p:nvPr>
        </p:nvGraphicFramePr>
        <p:xfrm>
          <a:off x="1259632" y="1556792"/>
          <a:ext cx="6248068" cy="3418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Munkalap" r:id="rId4" imgW="11039531" imgH="6038923" progId="Excel.Sheet.12">
                  <p:embed/>
                </p:oleObj>
              </mc:Choice>
              <mc:Fallback>
                <p:oleObj name="Munkalap" r:id="rId4" imgW="11039531" imgH="603892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556792"/>
                        <a:ext cx="6248068" cy="3418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1403648" y="19168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állandó jelzők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314528" y="2420888"/>
            <a:ext cx="18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Deus ex machina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27584" y="2924944"/>
            <a:ext cx="266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dolgok közepébe vágás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588224" y="3304893"/>
            <a:ext cx="171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invokáció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99592" y="3789040"/>
            <a:ext cx="225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téma megjelölése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332670" y="4221088"/>
            <a:ext cx="182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enumeráció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79712" y="980728"/>
            <a:ext cx="526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Az eposzi kellékek hozzávalói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Köszönöm a munkátokat!  </a:t>
            </a:r>
            <a:br>
              <a:rPr lang="hu-HU" sz="2800" dirty="0" smtClean="0"/>
            </a:br>
            <a:r>
              <a:rPr lang="hu-HU" sz="2800" dirty="0" smtClean="0"/>
              <a:t>És ne feledjétek…olyan maradandó művek ezek, melyeket még a mai napig utánoznak!</a:t>
            </a:r>
            <a:br>
              <a:rPr lang="hu-HU" sz="2800" dirty="0" smtClean="0"/>
            </a:br>
            <a:r>
              <a:rPr lang="hu-HU" sz="2800" dirty="0" smtClean="0"/>
              <a:t>;)</a:t>
            </a:r>
            <a:endParaRPr lang="hu-H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3" y="1888022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21024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06896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3" y="4660735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21024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3087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50" y="2879560"/>
            <a:ext cx="1409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23" y="4660735"/>
            <a:ext cx="2139455" cy="14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8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1053</TotalTime>
  <Words>836</Words>
  <Application>Microsoft Office PowerPoint</Application>
  <PresentationFormat>Diavetítés a képernyőre (4:3 oldalarány)</PresentationFormat>
  <Paragraphs>94</Paragraphs>
  <Slides>8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Rajzszög</vt:lpstr>
      <vt:lpstr>Munkalap</vt:lpstr>
      <vt:lpstr>     Homérosz világa  Az Iliász és az Odüsszeia összevetése Összefoglaló óra </vt:lpstr>
      <vt:lpstr>Felfrissítő</vt:lpstr>
      <vt:lpstr>Mi azonos? Mindkettő…</vt:lpstr>
      <vt:lpstr>Hőseink</vt:lpstr>
      <vt:lpstr>Szerkezeti, tartalmi különbségek (füzetvázlat pirossal)</vt:lpstr>
      <vt:lpstr>Változó embereszmények,  változó világkép  (füzetvázlat pirossal) </vt:lpstr>
      <vt:lpstr>PowerPoint bemutató</vt:lpstr>
      <vt:lpstr>Köszönöm a munkátokat!   És ne feledjétek…olyan maradandó művek ezek, melyeket még a mai napig utánoznak! ;)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Hanna</dc:creator>
  <cp:lastModifiedBy>Hanna</cp:lastModifiedBy>
  <cp:revision>104</cp:revision>
  <dcterms:created xsi:type="dcterms:W3CDTF">2016-10-14T15:29:13Z</dcterms:created>
  <dcterms:modified xsi:type="dcterms:W3CDTF">2016-10-23T10:53:07Z</dcterms:modified>
</cp:coreProperties>
</file>