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27C4B-2E30-429A-B07A-84D4D4E1FCB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FABF3C1-4C04-4B15-B009-F287896AB90A}">
      <dgm:prSet phldrT="[Szöveg]" custT="1"/>
      <dgm:spPr/>
      <dgm:t>
        <a:bodyPr/>
        <a:lstStyle/>
        <a:p>
          <a:r>
            <a:rPr lang="hu-HU" sz="3600" b="1" dirty="0" smtClean="0"/>
            <a:t>Részleges hasonulás</a:t>
          </a:r>
        </a:p>
      </dgm:t>
    </dgm:pt>
    <dgm:pt modelId="{1F3074DA-694F-45FB-A79F-73789B0AE9E8}" type="parTrans" cxnId="{A4222D54-7AB4-4EA2-B384-85BDF9229842}">
      <dgm:prSet/>
      <dgm:spPr/>
      <dgm:t>
        <a:bodyPr/>
        <a:lstStyle/>
        <a:p>
          <a:endParaRPr lang="hu-HU"/>
        </a:p>
      </dgm:t>
    </dgm:pt>
    <dgm:pt modelId="{CF78355A-279B-4A32-9A6F-E3D22D0F36A3}" type="sibTrans" cxnId="{A4222D54-7AB4-4EA2-B384-85BDF9229842}">
      <dgm:prSet/>
      <dgm:spPr/>
      <dgm:t>
        <a:bodyPr/>
        <a:lstStyle/>
        <a:p>
          <a:endParaRPr lang="hu-HU"/>
        </a:p>
      </dgm:t>
    </dgm:pt>
    <dgm:pt modelId="{E661BF98-AF95-470B-AB5F-D3A94248B86D}">
      <dgm:prSet phldrT="[Szöveg]"/>
      <dgm:spPr/>
      <dgm:t>
        <a:bodyPr/>
        <a:lstStyle/>
        <a:p>
          <a:r>
            <a:rPr lang="hu-HU" b="1" dirty="0" smtClean="0"/>
            <a:t>Zöngésség szerinti </a:t>
          </a:r>
        </a:p>
        <a:p>
          <a:r>
            <a:rPr lang="hu-HU" i="1" dirty="0" smtClean="0"/>
            <a:t>pl. mosdó</a:t>
          </a:r>
          <a:endParaRPr lang="hu-HU" i="1" dirty="0"/>
        </a:p>
      </dgm:t>
    </dgm:pt>
    <dgm:pt modelId="{31EBCFA4-FA2E-40E1-9536-5C65ED065E06}" type="parTrans" cxnId="{632E1F19-7288-4B9E-AF67-34294395B10C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/>
        </a:p>
      </dgm:t>
    </dgm:pt>
    <dgm:pt modelId="{8806CAA3-E8BF-4288-95C5-34BC3D7D076E}" type="sibTrans" cxnId="{632E1F19-7288-4B9E-AF67-34294395B10C}">
      <dgm:prSet/>
      <dgm:spPr/>
      <dgm:t>
        <a:bodyPr/>
        <a:lstStyle/>
        <a:p>
          <a:endParaRPr lang="hu-HU"/>
        </a:p>
      </dgm:t>
    </dgm:pt>
    <dgm:pt modelId="{65923DE9-CB30-446D-87CB-2A01DE122853}">
      <dgm:prSet phldrT="[Szöveg]"/>
      <dgm:spPr/>
      <dgm:t>
        <a:bodyPr/>
        <a:lstStyle/>
        <a:p>
          <a:r>
            <a:rPr lang="hu-HU" b="1" dirty="0" smtClean="0"/>
            <a:t>Képzés helye szerinti</a:t>
          </a:r>
        </a:p>
        <a:p>
          <a:r>
            <a:rPr lang="hu-HU" i="1" dirty="0" smtClean="0"/>
            <a:t>pl. színpad</a:t>
          </a:r>
          <a:endParaRPr lang="hu-HU" i="1" dirty="0"/>
        </a:p>
      </dgm:t>
    </dgm:pt>
    <dgm:pt modelId="{8B3C7FBA-D609-423F-A529-65E72F43B089}" type="parTrans" cxnId="{5779D408-374D-413A-8141-253E44822220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/>
        </a:p>
      </dgm:t>
    </dgm:pt>
    <dgm:pt modelId="{37B98C74-E1F5-446A-9775-58D156C41123}" type="sibTrans" cxnId="{5779D408-374D-413A-8141-253E44822220}">
      <dgm:prSet/>
      <dgm:spPr/>
      <dgm:t>
        <a:bodyPr/>
        <a:lstStyle/>
        <a:p>
          <a:endParaRPr lang="hu-HU"/>
        </a:p>
      </dgm:t>
    </dgm:pt>
    <dgm:pt modelId="{F6568BA5-1BAD-47FF-8BB0-2DFFC32E0942}">
      <dgm:prSet phldrT="[Szöveg]" custT="1"/>
      <dgm:spPr/>
      <dgm:t>
        <a:bodyPr/>
        <a:lstStyle/>
        <a:p>
          <a:r>
            <a:rPr lang="hu-HU" sz="3600" b="1" dirty="0" smtClean="0"/>
            <a:t>Teljes hasonulás</a:t>
          </a:r>
        </a:p>
      </dgm:t>
    </dgm:pt>
    <dgm:pt modelId="{11E3B960-A3CE-4765-BF01-2DE9E2278F08}" type="parTrans" cxnId="{926F8D8F-1405-4BCD-8C6E-EAEDE8FFAEF0}">
      <dgm:prSet/>
      <dgm:spPr/>
      <dgm:t>
        <a:bodyPr/>
        <a:lstStyle/>
        <a:p>
          <a:endParaRPr lang="hu-HU"/>
        </a:p>
      </dgm:t>
    </dgm:pt>
    <dgm:pt modelId="{73E38B9F-DBFB-4941-9D02-B141EB20954F}" type="sibTrans" cxnId="{926F8D8F-1405-4BCD-8C6E-EAEDE8FFAEF0}">
      <dgm:prSet/>
      <dgm:spPr/>
      <dgm:t>
        <a:bodyPr/>
        <a:lstStyle/>
        <a:p>
          <a:endParaRPr lang="hu-HU"/>
        </a:p>
      </dgm:t>
    </dgm:pt>
    <dgm:pt modelId="{AC7290D4-B6A2-4367-A83C-BC68C8A2BC8E}">
      <dgm:prSet phldrT="[Szöveg]" custT="1"/>
      <dgm:spPr/>
      <dgm:t>
        <a:bodyPr/>
        <a:lstStyle/>
        <a:p>
          <a:r>
            <a:rPr lang="hu-HU" sz="4000" b="1" dirty="0" smtClean="0">
              <a:solidFill>
                <a:srgbClr val="C00000"/>
              </a:solidFill>
            </a:rPr>
            <a:t>Írásban jelölt</a:t>
          </a:r>
        </a:p>
        <a:p>
          <a:r>
            <a:rPr lang="hu-HU" sz="3200" b="1" i="1" dirty="0" smtClean="0">
              <a:solidFill>
                <a:schemeClr val="bg1"/>
              </a:solidFill>
            </a:rPr>
            <a:t>pl. bátorsággal</a:t>
          </a:r>
          <a:endParaRPr lang="hu-HU" sz="3200" b="1" i="1" dirty="0">
            <a:solidFill>
              <a:schemeClr val="bg1"/>
            </a:solidFill>
          </a:endParaRPr>
        </a:p>
      </dgm:t>
    </dgm:pt>
    <dgm:pt modelId="{8BE0F0D6-56C3-4A6B-84C4-F53ABF6AADD7}" type="parTrans" cxnId="{05FC3B35-34DD-46D9-BC91-0D3FF1AA8755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/>
        </a:p>
      </dgm:t>
    </dgm:pt>
    <dgm:pt modelId="{4DE01A66-5AC3-47CB-AFD0-4277D3BCF2DF}" type="sibTrans" cxnId="{05FC3B35-34DD-46D9-BC91-0D3FF1AA8755}">
      <dgm:prSet/>
      <dgm:spPr/>
      <dgm:t>
        <a:bodyPr/>
        <a:lstStyle/>
        <a:p>
          <a:endParaRPr lang="hu-HU"/>
        </a:p>
      </dgm:t>
    </dgm:pt>
    <dgm:pt modelId="{D4AC208F-638F-48AB-AC2C-2C0D55A89B5C}">
      <dgm:prSet phldrT="[Szöveg]"/>
      <dgm:spPr/>
      <dgm:t>
        <a:bodyPr/>
        <a:lstStyle/>
        <a:p>
          <a:r>
            <a:rPr lang="hu-HU" b="1" dirty="0" smtClean="0"/>
            <a:t>Írásban jelöletlen </a:t>
          </a:r>
        </a:p>
        <a:p>
          <a:r>
            <a:rPr lang="hu-HU" i="1" dirty="0" err="1" smtClean="0"/>
            <a:t>pl.igazság</a:t>
          </a:r>
          <a:endParaRPr lang="hu-HU" i="1" dirty="0"/>
        </a:p>
      </dgm:t>
    </dgm:pt>
    <dgm:pt modelId="{CCB9B1DC-A4D5-46DF-94B5-C89F2F7C9493}" type="parTrans" cxnId="{21F5648A-35AC-43ED-B52B-3D4A61C3B512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/>
        </a:p>
      </dgm:t>
    </dgm:pt>
    <dgm:pt modelId="{56045806-CF45-4F2A-8F1E-76241796E051}" type="sibTrans" cxnId="{21F5648A-35AC-43ED-B52B-3D4A61C3B512}">
      <dgm:prSet/>
      <dgm:spPr/>
      <dgm:t>
        <a:bodyPr/>
        <a:lstStyle/>
        <a:p>
          <a:endParaRPr lang="hu-HU"/>
        </a:p>
      </dgm:t>
    </dgm:pt>
    <dgm:pt modelId="{E32D6D8C-B004-442E-81A0-9F46D9250B75}" type="pres">
      <dgm:prSet presAssocID="{AA727C4B-2E30-429A-B07A-84D4D4E1FC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7BFEFBD3-0384-4FE7-BD7A-D33D5FD04066}" type="pres">
      <dgm:prSet presAssocID="{8FABF3C1-4C04-4B15-B009-F287896AB90A}" presName="root" presStyleCnt="0"/>
      <dgm:spPr/>
    </dgm:pt>
    <dgm:pt modelId="{6A12484E-6AF5-4ADF-BA4B-5610A11D8E89}" type="pres">
      <dgm:prSet presAssocID="{8FABF3C1-4C04-4B15-B009-F287896AB90A}" presName="rootComposite" presStyleCnt="0"/>
      <dgm:spPr/>
    </dgm:pt>
    <dgm:pt modelId="{F0398A42-900A-4D67-AA81-CC8491A387CE}" type="pres">
      <dgm:prSet presAssocID="{8FABF3C1-4C04-4B15-B009-F287896AB90A}" presName="rootText" presStyleLbl="node1" presStyleIdx="0" presStyleCnt="2" custScaleY="111565"/>
      <dgm:spPr/>
      <dgm:t>
        <a:bodyPr/>
        <a:lstStyle/>
        <a:p>
          <a:endParaRPr lang="hu-HU"/>
        </a:p>
      </dgm:t>
    </dgm:pt>
    <dgm:pt modelId="{A27D39E9-9B61-41DE-8F9B-F75AC1658C94}" type="pres">
      <dgm:prSet presAssocID="{8FABF3C1-4C04-4B15-B009-F287896AB90A}" presName="rootConnector" presStyleLbl="node1" presStyleIdx="0" presStyleCnt="2"/>
      <dgm:spPr/>
      <dgm:t>
        <a:bodyPr/>
        <a:lstStyle/>
        <a:p>
          <a:endParaRPr lang="hu-HU"/>
        </a:p>
      </dgm:t>
    </dgm:pt>
    <dgm:pt modelId="{2B8450E9-422C-4FCF-B0B8-97F746C353A1}" type="pres">
      <dgm:prSet presAssocID="{8FABF3C1-4C04-4B15-B009-F287896AB90A}" presName="childShape" presStyleCnt="0"/>
      <dgm:spPr/>
    </dgm:pt>
    <dgm:pt modelId="{1BE58E70-B970-4D4E-9807-AFDCB7B4C9E9}" type="pres">
      <dgm:prSet presAssocID="{31EBCFA4-FA2E-40E1-9536-5C65ED065E06}" presName="Name13" presStyleLbl="parChTrans1D2" presStyleIdx="0" presStyleCnt="4"/>
      <dgm:spPr/>
      <dgm:t>
        <a:bodyPr/>
        <a:lstStyle/>
        <a:p>
          <a:endParaRPr lang="hu-HU"/>
        </a:p>
      </dgm:t>
    </dgm:pt>
    <dgm:pt modelId="{2E2CA085-60AE-4270-8EE2-B9D61E4E6E71}" type="pres">
      <dgm:prSet presAssocID="{E661BF98-AF95-470B-AB5F-D3A94248B86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19C6AD-CA51-46E2-B8C3-4D9F78751195}" type="pres">
      <dgm:prSet presAssocID="{8B3C7FBA-D609-423F-A529-65E72F43B089}" presName="Name13" presStyleLbl="parChTrans1D2" presStyleIdx="1" presStyleCnt="4"/>
      <dgm:spPr/>
      <dgm:t>
        <a:bodyPr/>
        <a:lstStyle/>
        <a:p>
          <a:endParaRPr lang="hu-HU"/>
        </a:p>
      </dgm:t>
    </dgm:pt>
    <dgm:pt modelId="{1A4BF25F-C8B9-4D20-85AD-136928FE7F71}" type="pres">
      <dgm:prSet presAssocID="{65923DE9-CB30-446D-87CB-2A01DE12285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8548EE-E800-4FCD-B41D-C99044BD636F}" type="pres">
      <dgm:prSet presAssocID="{F6568BA5-1BAD-47FF-8BB0-2DFFC32E0942}" presName="root" presStyleCnt="0"/>
      <dgm:spPr/>
    </dgm:pt>
    <dgm:pt modelId="{B715E5F8-ED8F-4758-A0BC-D2C9BF8C943B}" type="pres">
      <dgm:prSet presAssocID="{F6568BA5-1BAD-47FF-8BB0-2DFFC32E0942}" presName="rootComposite" presStyleCnt="0"/>
      <dgm:spPr/>
    </dgm:pt>
    <dgm:pt modelId="{41F5AA09-7822-4E7D-AB4C-E28F6EDBC264}" type="pres">
      <dgm:prSet presAssocID="{F6568BA5-1BAD-47FF-8BB0-2DFFC32E0942}" presName="rootText" presStyleLbl="node1" presStyleIdx="1" presStyleCnt="2"/>
      <dgm:spPr/>
      <dgm:t>
        <a:bodyPr/>
        <a:lstStyle/>
        <a:p>
          <a:endParaRPr lang="hu-HU"/>
        </a:p>
      </dgm:t>
    </dgm:pt>
    <dgm:pt modelId="{197FC661-51E2-4EB1-BF59-F5682BC559AB}" type="pres">
      <dgm:prSet presAssocID="{F6568BA5-1BAD-47FF-8BB0-2DFFC32E0942}" presName="rootConnector" presStyleLbl="node1" presStyleIdx="1" presStyleCnt="2"/>
      <dgm:spPr/>
      <dgm:t>
        <a:bodyPr/>
        <a:lstStyle/>
        <a:p>
          <a:endParaRPr lang="hu-HU"/>
        </a:p>
      </dgm:t>
    </dgm:pt>
    <dgm:pt modelId="{BDD68F9E-3057-4F0C-951B-C018482555F5}" type="pres">
      <dgm:prSet presAssocID="{F6568BA5-1BAD-47FF-8BB0-2DFFC32E0942}" presName="childShape" presStyleCnt="0"/>
      <dgm:spPr/>
    </dgm:pt>
    <dgm:pt modelId="{0F11B39E-0021-44CF-AD67-9E4564524BEF}" type="pres">
      <dgm:prSet presAssocID="{8BE0F0D6-56C3-4A6B-84C4-F53ABF6AADD7}" presName="Name13" presStyleLbl="parChTrans1D2" presStyleIdx="2" presStyleCnt="4"/>
      <dgm:spPr/>
      <dgm:t>
        <a:bodyPr/>
        <a:lstStyle/>
        <a:p>
          <a:endParaRPr lang="hu-HU"/>
        </a:p>
      </dgm:t>
    </dgm:pt>
    <dgm:pt modelId="{A63293CA-E34E-4B09-9C5E-5C0E454F05EE}" type="pres">
      <dgm:prSet presAssocID="{AC7290D4-B6A2-4367-A83C-BC68C8A2BC8E}" presName="childText" presStyleLbl="bgAcc1" presStyleIdx="2" presStyleCnt="4" custScaleX="121619" custScaleY="12309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C9C61B-CD16-48EE-BE02-9E6A76FF33D8}" type="pres">
      <dgm:prSet presAssocID="{CCB9B1DC-A4D5-46DF-94B5-C89F2F7C9493}" presName="Name13" presStyleLbl="parChTrans1D2" presStyleIdx="3" presStyleCnt="4"/>
      <dgm:spPr/>
      <dgm:t>
        <a:bodyPr/>
        <a:lstStyle/>
        <a:p>
          <a:endParaRPr lang="hu-HU"/>
        </a:p>
      </dgm:t>
    </dgm:pt>
    <dgm:pt modelId="{47F44AE3-A545-4B2A-A07B-C8CC8FC2D243}" type="pres">
      <dgm:prSet presAssocID="{D4AC208F-638F-48AB-AC2C-2C0D55A89B5C}" presName="childText" presStyleLbl="bgAcc1" presStyleIdx="3" presStyleCnt="4" custLinFactNeighborX="1733" custLinFactNeighborY="-73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5FC3B35-34DD-46D9-BC91-0D3FF1AA8755}" srcId="{F6568BA5-1BAD-47FF-8BB0-2DFFC32E0942}" destId="{AC7290D4-B6A2-4367-A83C-BC68C8A2BC8E}" srcOrd="0" destOrd="0" parTransId="{8BE0F0D6-56C3-4A6B-84C4-F53ABF6AADD7}" sibTransId="{4DE01A66-5AC3-47CB-AFD0-4277D3BCF2DF}"/>
    <dgm:cxn modelId="{632E1F19-7288-4B9E-AF67-34294395B10C}" srcId="{8FABF3C1-4C04-4B15-B009-F287896AB90A}" destId="{E661BF98-AF95-470B-AB5F-D3A94248B86D}" srcOrd="0" destOrd="0" parTransId="{31EBCFA4-FA2E-40E1-9536-5C65ED065E06}" sibTransId="{8806CAA3-E8BF-4288-95C5-34BC3D7D076E}"/>
    <dgm:cxn modelId="{F6065304-560D-4E7C-B957-3ECBEFEBAABC}" type="presOf" srcId="{31EBCFA4-FA2E-40E1-9536-5C65ED065E06}" destId="{1BE58E70-B970-4D4E-9807-AFDCB7B4C9E9}" srcOrd="0" destOrd="0" presId="urn:microsoft.com/office/officeart/2005/8/layout/hierarchy3"/>
    <dgm:cxn modelId="{1AEB9703-2E79-409B-B24D-DA4EF9C798C8}" type="presOf" srcId="{8B3C7FBA-D609-423F-A529-65E72F43B089}" destId="{CC19C6AD-CA51-46E2-B8C3-4D9F78751195}" srcOrd="0" destOrd="0" presId="urn:microsoft.com/office/officeart/2005/8/layout/hierarchy3"/>
    <dgm:cxn modelId="{90C16878-5279-43C9-B6EF-1CB601375124}" type="presOf" srcId="{E661BF98-AF95-470B-AB5F-D3A94248B86D}" destId="{2E2CA085-60AE-4270-8EE2-B9D61E4E6E71}" srcOrd="0" destOrd="0" presId="urn:microsoft.com/office/officeart/2005/8/layout/hierarchy3"/>
    <dgm:cxn modelId="{21F5648A-35AC-43ED-B52B-3D4A61C3B512}" srcId="{F6568BA5-1BAD-47FF-8BB0-2DFFC32E0942}" destId="{D4AC208F-638F-48AB-AC2C-2C0D55A89B5C}" srcOrd="1" destOrd="0" parTransId="{CCB9B1DC-A4D5-46DF-94B5-C89F2F7C9493}" sibTransId="{56045806-CF45-4F2A-8F1E-76241796E051}"/>
    <dgm:cxn modelId="{25B01620-7CE1-4B94-892D-002E393C9EF0}" type="presOf" srcId="{65923DE9-CB30-446D-87CB-2A01DE122853}" destId="{1A4BF25F-C8B9-4D20-85AD-136928FE7F71}" srcOrd="0" destOrd="0" presId="urn:microsoft.com/office/officeart/2005/8/layout/hierarchy3"/>
    <dgm:cxn modelId="{D4B03043-328F-44B2-B055-C28FDBF3DFD3}" type="presOf" srcId="{AA727C4B-2E30-429A-B07A-84D4D4E1FCBE}" destId="{E32D6D8C-B004-442E-81A0-9F46D9250B75}" srcOrd="0" destOrd="0" presId="urn:microsoft.com/office/officeart/2005/8/layout/hierarchy3"/>
    <dgm:cxn modelId="{1010DBD9-6B63-4152-B258-8038B3842F7F}" type="presOf" srcId="{8FABF3C1-4C04-4B15-B009-F287896AB90A}" destId="{F0398A42-900A-4D67-AA81-CC8491A387CE}" srcOrd="0" destOrd="0" presId="urn:microsoft.com/office/officeart/2005/8/layout/hierarchy3"/>
    <dgm:cxn modelId="{5779D408-374D-413A-8141-253E44822220}" srcId="{8FABF3C1-4C04-4B15-B009-F287896AB90A}" destId="{65923DE9-CB30-446D-87CB-2A01DE122853}" srcOrd="1" destOrd="0" parTransId="{8B3C7FBA-D609-423F-A529-65E72F43B089}" sibTransId="{37B98C74-E1F5-446A-9775-58D156C41123}"/>
    <dgm:cxn modelId="{47B238F3-C7BE-4374-BDC7-2E95ABC5C71F}" type="presOf" srcId="{CCB9B1DC-A4D5-46DF-94B5-C89F2F7C9493}" destId="{03C9C61B-CD16-48EE-BE02-9E6A76FF33D8}" srcOrd="0" destOrd="0" presId="urn:microsoft.com/office/officeart/2005/8/layout/hierarchy3"/>
    <dgm:cxn modelId="{EF1C3981-092D-42E6-A634-CDF6291D05C9}" type="presOf" srcId="{AC7290D4-B6A2-4367-A83C-BC68C8A2BC8E}" destId="{A63293CA-E34E-4B09-9C5E-5C0E454F05EE}" srcOrd="0" destOrd="0" presId="urn:microsoft.com/office/officeart/2005/8/layout/hierarchy3"/>
    <dgm:cxn modelId="{A4222D54-7AB4-4EA2-B384-85BDF9229842}" srcId="{AA727C4B-2E30-429A-B07A-84D4D4E1FCBE}" destId="{8FABF3C1-4C04-4B15-B009-F287896AB90A}" srcOrd="0" destOrd="0" parTransId="{1F3074DA-694F-45FB-A79F-73789B0AE9E8}" sibTransId="{CF78355A-279B-4A32-9A6F-E3D22D0F36A3}"/>
    <dgm:cxn modelId="{855F31A2-C068-441F-9BA9-DFFA5CFE634F}" type="presOf" srcId="{F6568BA5-1BAD-47FF-8BB0-2DFFC32E0942}" destId="{41F5AA09-7822-4E7D-AB4C-E28F6EDBC264}" srcOrd="0" destOrd="0" presId="urn:microsoft.com/office/officeart/2005/8/layout/hierarchy3"/>
    <dgm:cxn modelId="{858C9331-EAF3-46D2-8C2D-DD69CB6C02EE}" type="presOf" srcId="{D4AC208F-638F-48AB-AC2C-2C0D55A89B5C}" destId="{47F44AE3-A545-4B2A-A07B-C8CC8FC2D243}" srcOrd="0" destOrd="0" presId="urn:microsoft.com/office/officeart/2005/8/layout/hierarchy3"/>
    <dgm:cxn modelId="{413CD80A-B6E2-40BF-9D30-9980AE653BD2}" type="presOf" srcId="{8FABF3C1-4C04-4B15-B009-F287896AB90A}" destId="{A27D39E9-9B61-41DE-8F9B-F75AC1658C94}" srcOrd="1" destOrd="0" presId="urn:microsoft.com/office/officeart/2005/8/layout/hierarchy3"/>
    <dgm:cxn modelId="{E62CD96D-09DF-4342-9F4E-C9582D4C2BEF}" type="presOf" srcId="{8BE0F0D6-56C3-4A6B-84C4-F53ABF6AADD7}" destId="{0F11B39E-0021-44CF-AD67-9E4564524BEF}" srcOrd="0" destOrd="0" presId="urn:microsoft.com/office/officeart/2005/8/layout/hierarchy3"/>
    <dgm:cxn modelId="{926F8D8F-1405-4BCD-8C6E-EAEDE8FFAEF0}" srcId="{AA727C4B-2E30-429A-B07A-84D4D4E1FCBE}" destId="{F6568BA5-1BAD-47FF-8BB0-2DFFC32E0942}" srcOrd="1" destOrd="0" parTransId="{11E3B960-A3CE-4765-BF01-2DE9E2278F08}" sibTransId="{73E38B9F-DBFB-4941-9D02-B141EB20954F}"/>
    <dgm:cxn modelId="{FB57B0CC-D651-4AFE-B15C-7D0B378202F6}" type="presOf" srcId="{F6568BA5-1BAD-47FF-8BB0-2DFFC32E0942}" destId="{197FC661-51E2-4EB1-BF59-F5682BC559AB}" srcOrd="1" destOrd="0" presId="urn:microsoft.com/office/officeart/2005/8/layout/hierarchy3"/>
    <dgm:cxn modelId="{5F493AE9-EFF7-4C82-A388-B0A41238FA57}" type="presParOf" srcId="{E32D6D8C-B004-442E-81A0-9F46D9250B75}" destId="{7BFEFBD3-0384-4FE7-BD7A-D33D5FD04066}" srcOrd="0" destOrd="0" presId="urn:microsoft.com/office/officeart/2005/8/layout/hierarchy3"/>
    <dgm:cxn modelId="{7C3C75EF-3A1D-4E2F-963E-15CD714C8930}" type="presParOf" srcId="{7BFEFBD3-0384-4FE7-BD7A-D33D5FD04066}" destId="{6A12484E-6AF5-4ADF-BA4B-5610A11D8E89}" srcOrd="0" destOrd="0" presId="urn:microsoft.com/office/officeart/2005/8/layout/hierarchy3"/>
    <dgm:cxn modelId="{C7ED7B79-6B8A-4215-9802-998AFF28402C}" type="presParOf" srcId="{6A12484E-6AF5-4ADF-BA4B-5610A11D8E89}" destId="{F0398A42-900A-4D67-AA81-CC8491A387CE}" srcOrd="0" destOrd="0" presId="urn:microsoft.com/office/officeart/2005/8/layout/hierarchy3"/>
    <dgm:cxn modelId="{D3F8610B-BAA2-4CB3-A6EA-3A5CFADE0E08}" type="presParOf" srcId="{6A12484E-6AF5-4ADF-BA4B-5610A11D8E89}" destId="{A27D39E9-9B61-41DE-8F9B-F75AC1658C94}" srcOrd="1" destOrd="0" presId="urn:microsoft.com/office/officeart/2005/8/layout/hierarchy3"/>
    <dgm:cxn modelId="{0D0BE557-25D6-421E-AAD5-5DD83ADB8C61}" type="presParOf" srcId="{7BFEFBD3-0384-4FE7-BD7A-D33D5FD04066}" destId="{2B8450E9-422C-4FCF-B0B8-97F746C353A1}" srcOrd="1" destOrd="0" presId="urn:microsoft.com/office/officeart/2005/8/layout/hierarchy3"/>
    <dgm:cxn modelId="{D37AB520-4B1F-40E0-A4AF-415509B3715C}" type="presParOf" srcId="{2B8450E9-422C-4FCF-B0B8-97F746C353A1}" destId="{1BE58E70-B970-4D4E-9807-AFDCB7B4C9E9}" srcOrd="0" destOrd="0" presId="urn:microsoft.com/office/officeart/2005/8/layout/hierarchy3"/>
    <dgm:cxn modelId="{6BC96638-CCBF-43F7-B112-1F8222B0F542}" type="presParOf" srcId="{2B8450E9-422C-4FCF-B0B8-97F746C353A1}" destId="{2E2CA085-60AE-4270-8EE2-B9D61E4E6E71}" srcOrd="1" destOrd="0" presId="urn:microsoft.com/office/officeart/2005/8/layout/hierarchy3"/>
    <dgm:cxn modelId="{061C2889-3A96-4128-AA92-C99297A6F75D}" type="presParOf" srcId="{2B8450E9-422C-4FCF-B0B8-97F746C353A1}" destId="{CC19C6AD-CA51-46E2-B8C3-4D9F78751195}" srcOrd="2" destOrd="0" presId="urn:microsoft.com/office/officeart/2005/8/layout/hierarchy3"/>
    <dgm:cxn modelId="{DB709CA1-9ADD-49B2-A3F6-2A388A3F49BB}" type="presParOf" srcId="{2B8450E9-422C-4FCF-B0B8-97F746C353A1}" destId="{1A4BF25F-C8B9-4D20-85AD-136928FE7F71}" srcOrd="3" destOrd="0" presId="urn:microsoft.com/office/officeart/2005/8/layout/hierarchy3"/>
    <dgm:cxn modelId="{B7634ECE-DCA4-4DB2-A7AB-1850078D5298}" type="presParOf" srcId="{E32D6D8C-B004-442E-81A0-9F46D9250B75}" destId="{9E8548EE-E800-4FCD-B41D-C99044BD636F}" srcOrd="1" destOrd="0" presId="urn:microsoft.com/office/officeart/2005/8/layout/hierarchy3"/>
    <dgm:cxn modelId="{A7439FC3-258C-45F3-A93F-88F2FEFF2503}" type="presParOf" srcId="{9E8548EE-E800-4FCD-B41D-C99044BD636F}" destId="{B715E5F8-ED8F-4758-A0BC-D2C9BF8C943B}" srcOrd="0" destOrd="0" presId="urn:microsoft.com/office/officeart/2005/8/layout/hierarchy3"/>
    <dgm:cxn modelId="{A1123B9C-23D1-4F49-9F33-A2BDDF6D5CD2}" type="presParOf" srcId="{B715E5F8-ED8F-4758-A0BC-D2C9BF8C943B}" destId="{41F5AA09-7822-4E7D-AB4C-E28F6EDBC264}" srcOrd="0" destOrd="0" presId="urn:microsoft.com/office/officeart/2005/8/layout/hierarchy3"/>
    <dgm:cxn modelId="{704B959E-485D-4B3C-A291-20987E8C7B3D}" type="presParOf" srcId="{B715E5F8-ED8F-4758-A0BC-D2C9BF8C943B}" destId="{197FC661-51E2-4EB1-BF59-F5682BC559AB}" srcOrd="1" destOrd="0" presId="urn:microsoft.com/office/officeart/2005/8/layout/hierarchy3"/>
    <dgm:cxn modelId="{12D7C7AA-51DC-4599-BC75-81ABD3DE3EE7}" type="presParOf" srcId="{9E8548EE-E800-4FCD-B41D-C99044BD636F}" destId="{BDD68F9E-3057-4F0C-951B-C018482555F5}" srcOrd="1" destOrd="0" presId="urn:microsoft.com/office/officeart/2005/8/layout/hierarchy3"/>
    <dgm:cxn modelId="{F25FAB37-C21F-4F10-9918-54CD86372FCD}" type="presParOf" srcId="{BDD68F9E-3057-4F0C-951B-C018482555F5}" destId="{0F11B39E-0021-44CF-AD67-9E4564524BEF}" srcOrd="0" destOrd="0" presId="urn:microsoft.com/office/officeart/2005/8/layout/hierarchy3"/>
    <dgm:cxn modelId="{73A75477-F1CA-4442-B48B-A8AAA7208219}" type="presParOf" srcId="{BDD68F9E-3057-4F0C-951B-C018482555F5}" destId="{A63293CA-E34E-4B09-9C5E-5C0E454F05EE}" srcOrd="1" destOrd="0" presId="urn:microsoft.com/office/officeart/2005/8/layout/hierarchy3"/>
    <dgm:cxn modelId="{26E4E238-588E-4B93-A1A4-8B0476A98088}" type="presParOf" srcId="{BDD68F9E-3057-4F0C-951B-C018482555F5}" destId="{03C9C61B-CD16-48EE-BE02-9E6A76FF33D8}" srcOrd="2" destOrd="0" presId="urn:microsoft.com/office/officeart/2005/8/layout/hierarchy3"/>
    <dgm:cxn modelId="{084B7611-329B-4650-9BD9-56EC17D3244B}" type="presParOf" srcId="{BDD68F9E-3057-4F0C-951B-C018482555F5}" destId="{47F44AE3-A545-4B2A-A07B-C8CC8FC2D2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D2474-68A6-482D-B926-D33CCB34C29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E457006-7ABB-4607-947B-812B84830530}">
      <dgm:prSet phldrT="[Szöveg]" custT="1"/>
      <dgm:spPr/>
      <dgm:t>
        <a:bodyPr/>
        <a:lstStyle/>
        <a:p>
          <a:r>
            <a:rPr lang="hu-HU" sz="3200" b="1" dirty="0" smtClean="0"/>
            <a:t>Hasonulás</a:t>
          </a:r>
          <a:endParaRPr lang="hu-HU" sz="3200" b="1" dirty="0"/>
        </a:p>
      </dgm:t>
    </dgm:pt>
    <dgm:pt modelId="{EC0C231A-0044-45D7-84A3-9572B8214993}" type="parTrans" cxnId="{A8ED3715-0031-4613-A4E9-CE616F9A12C3}">
      <dgm:prSet/>
      <dgm:spPr/>
      <dgm:t>
        <a:bodyPr/>
        <a:lstStyle/>
        <a:p>
          <a:endParaRPr lang="hu-HU"/>
        </a:p>
      </dgm:t>
    </dgm:pt>
    <dgm:pt modelId="{8CC10D5A-BA8A-4513-8171-18083207ADAA}" type="sibTrans" cxnId="{A8ED3715-0031-4613-A4E9-CE616F9A12C3}">
      <dgm:prSet/>
      <dgm:spPr/>
      <dgm:t>
        <a:bodyPr/>
        <a:lstStyle/>
        <a:p>
          <a:endParaRPr lang="hu-HU"/>
        </a:p>
      </dgm:t>
    </dgm:pt>
    <dgm:pt modelId="{CFC131C4-BF48-478C-A691-708F5A7FCD00}">
      <dgm:prSet phldrT="[Szöveg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u-HU" sz="2400" b="1" u="sng" dirty="0" smtClean="0"/>
            <a:t>Zöngésség szerinti részleges</a:t>
          </a:r>
        </a:p>
        <a:p>
          <a:r>
            <a:rPr lang="hu-HU" sz="1700" dirty="0" smtClean="0"/>
            <a:t>Ha a képzés egy mozzanatában eltérő </a:t>
          </a:r>
          <a:r>
            <a:rPr lang="hu-HU" sz="1700" dirty="0" err="1" smtClean="0"/>
            <a:t>msh.-k</a:t>
          </a:r>
          <a:r>
            <a:rPr lang="hu-HU" sz="1700" dirty="0" smtClean="0"/>
            <a:t> kerülnek egymás mellé, a hátrább lévő magához hasonlóvá teszi az elsőt, így  zöngésedés vagy </a:t>
          </a:r>
          <a:r>
            <a:rPr lang="hu-HU" sz="1700" dirty="0" err="1" smtClean="0"/>
            <a:t>zöngétlenedés</a:t>
          </a:r>
          <a:r>
            <a:rPr lang="hu-HU" sz="1700" dirty="0" smtClean="0"/>
            <a:t> figyelhető meg.</a:t>
          </a:r>
          <a:endParaRPr lang="hu-HU" sz="1700" dirty="0"/>
        </a:p>
      </dgm:t>
    </dgm:pt>
    <dgm:pt modelId="{16BDA712-767B-4AA9-8700-D16F60DEBAEC}" type="parTrans" cxnId="{1033AE3A-829C-4F16-A20D-9EE01B1A50D4}">
      <dgm:prSet/>
      <dgm:spPr/>
      <dgm:t>
        <a:bodyPr/>
        <a:lstStyle/>
        <a:p>
          <a:endParaRPr lang="hu-HU"/>
        </a:p>
      </dgm:t>
    </dgm:pt>
    <dgm:pt modelId="{190ED858-67EF-4002-BADA-8C980407A162}" type="sibTrans" cxnId="{1033AE3A-829C-4F16-A20D-9EE01B1A50D4}">
      <dgm:prSet/>
      <dgm:spPr/>
      <dgm:t>
        <a:bodyPr/>
        <a:lstStyle/>
        <a:p>
          <a:endParaRPr lang="hu-HU"/>
        </a:p>
      </dgm:t>
    </dgm:pt>
    <dgm:pt modelId="{E6009A49-251D-4B12-AC7F-FF9CEC8A6CFC}">
      <dgm:prSet phldrT="[Szöveg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hu-HU" sz="2300" u="sng" dirty="0" smtClean="0"/>
        </a:p>
        <a:p>
          <a:endParaRPr lang="hu-HU" sz="2400" b="1" u="sng" dirty="0" smtClean="0"/>
        </a:p>
        <a:p>
          <a:r>
            <a:rPr lang="hu-HU" sz="2400" b="1" u="sng" dirty="0" smtClean="0"/>
            <a:t>Képzés helye szerinti részleges</a:t>
          </a:r>
        </a:p>
        <a:p>
          <a:r>
            <a:rPr lang="hu-HU" sz="1600" u="none" dirty="0" smtClean="0"/>
            <a:t>Ha a képzés helye változik meg a következők találkozásakor:</a:t>
          </a:r>
        </a:p>
        <a:p>
          <a:r>
            <a:rPr lang="hu-HU" sz="2800" u="none" dirty="0" smtClean="0">
              <a:solidFill>
                <a:srgbClr val="C00000"/>
              </a:solidFill>
            </a:rPr>
            <a:t>N+</a:t>
          </a:r>
          <a:r>
            <a:rPr lang="hu-HU" sz="2300" u="none" dirty="0" smtClean="0"/>
            <a:t>P vagy B vagy M=</a:t>
          </a:r>
          <a:r>
            <a:rPr lang="hu-HU" sz="2300" b="1" u="none" dirty="0" err="1" smtClean="0">
              <a:solidFill>
                <a:srgbClr val="FFFF00"/>
              </a:solidFill>
            </a:rPr>
            <a:t>M</a:t>
          </a:r>
          <a:endParaRPr lang="hu-HU" sz="2300" b="1" u="none" dirty="0" smtClean="0">
            <a:solidFill>
              <a:srgbClr val="FFFF00"/>
            </a:solidFill>
          </a:endParaRPr>
        </a:p>
        <a:p>
          <a:r>
            <a:rPr lang="hu-HU" sz="2300" u="none" dirty="0" smtClean="0">
              <a:solidFill>
                <a:srgbClr val="C00000"/>
              </a:solidFill>
            </a:rPr>
            <a:t>N+</a:t>
          </a:r>
          <a:r>
            <a:rPr lang="hu-HU" sz="2300" u="none" dirty="0" smtClean="0"/>
            <a:t> GY vagy TY vagy NY= </a:t>
          </a:r>
          <a:r>
            <a:rPr lang="hu-HU" sz="2300" b="1" u="none" dirty="0" err="1" smtClean="0">
              <a:solidFill>
                <a:srgbClr val="FFFF00"/>
              </a:solidFill>
            </a:rPr>
            <a:t>NY</a:t>
          </a:r>
          <a:endParaRPr lang="hu-HU" sz="2300" b="1" u="none" dirty="0" smtClean="0">
            <a:solidFill>
              <a:srgbClr val="FFFF00"/>
            </a:solidFill>
          </a:endParaRPr>
        </a:p>
        <a:p>
          <a:r>
            <a:rPr lang="hu-HU" sz="2300" b="1" u="none" dirty="0" smtClean="0">
              <a:solidFill>
                <a:srgbClr val="FFFF00"/>
              </a:solidFill>
            </a:rPr>
            <a:t>	</a:t>
          </a:r>
          <a:r>
            <a:rPr lang="hu-HU" sz="2000" b="0" u="none" dirty="0" smtClean="0">
              <a:solidFill>
                <a:schemeClr val="tx1"/>
              </a:solidFill>
            </a:rPr>
            <a:t>Pl. le</a:t>
          </a:r>
          <a:r>
            <a:rPr lang="hu-HU" sz="2000" b="1" u="none" dirty="0" smtClean="0">
              <a:solidFill>
                <a:srgbClr val="C00000"/>
              </a:solidFill>
            </a:rPr>
            <a:t>ngy</a:t>
          </a:r>
          <a:r>
            <a:rPr lang="hu-HU" sz="2000" b="0" u="none" dirty="0" smtClean="0">
              <a:solidFill>
                <a:schemeClr val="tx1"/>
              </a:solidFill>
            </a:rPr>
            <a:t>el, elle</a:t>
          </a:r>
          <a:r>
            <a:rPr lang="hu-HU" sz="2000" b="1" u="none" dirty="0" smtClean="0">
              <a:solidFill>
                <a:srgbClr val="C00000"/>
              </a:solidFill>
            </a:rPr>
            <a:t>nb</a:t>
          </a:r>
          <a:r>
            <a:rPr lang="hu-HU" sz="2000" b="0" u="none" dirty="0" smtClean="0">
              <a:solidFill>
                <a:schemeClr val="tx1"/>
              </a:solidFill>
            </a:rPr>
            <a:t>en</a:t>
          </a:r>
          <a:endParaRPr lang="hu-HU" sz="2000" b="0" u="none" dirty="0">
            <a:solidFill>
              <a:schemeClr val="tx1"/>
            </a:solidFill>
          </a:endParaRPr>
        </a:p>
      </dgm:t>
    </dgm:pt>
    <dgm:pt modelId="{E116A11A-E72E-4475-B197-3BA2CEDB2D07}" type="parTrans" cxnId="{85F5ACF3-A04A-4B9A-B1D7-F30E539ED5E5}">
      <dgm:prSet/>
      <dgm:spPr/>
      <dgm:t>
        <a:bodyPr/>
        <a:lstStyle/>
        <a:p>
          <a:endParaRPr lang="hu-HU"/>
        </a:p>
      </dgm:t>
    </dgm:pt>
    <dgm:pt modelId="{8BB08864-FA45-425C-8565-84DB7C912961}" type="sibTrans" cxnId="{85F5ACF3-A04A-4B9A-B1D7-F30E539ED5E5}">
      <dgm:prSet/>
      <dgm:spPr/>
      <dgm:t>
        <a:bodyPr/>
        <a:lstStyle/>
        <a:p>
          <a:endParaRPr lang="hu-HU"/>
        </a:p>
      </dgm:t>
    </dgm:pt>
    <dgm:pt modelId="{A0526A99-D96A-4515-9E64-BD383940CD94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2400" b="1" u="sng" dirty="0" smtClean="0">
              <a:solidFill>
                <a:srgbClr val="C00000"/>
              </a:solidFill>
            </a:rPr>
            <a:t>Írásban jelölt teljes</a:t>
          </a:r>
        </a:p>
        <a:p>
          <a:r>
            <a:rPr lang="hu-HU" sz="1700" b="0" u="none" dirty="0" smtClean="0">
              <a:solidFill>
                <a:schemeClr val="tx1"/>
              </a:solidFill>
            </a:rPr>
            <a:t>(írásban kettőzzük, hosszan ejtjük)</a:t>
          </a:r>
        </a:p>
        <a:p>
          <a:r>
            <a:rPr lang="hu-HU" sz="1700" dirty="0" smtClean="0">
              <a:solidFill>
                <a:schemeClr val="tx1"/>
              </a:solidFill>
            </a:rPr>
            <a:t>1. Ha a </a:t>
          </a:r>
          <a:r>
            <a:rPr lang="hu-HU" sz="1700" dirty="0" err="1" smtClean="0">
              <a:solidFill>
                <a:schemeClr val="tx1"/>
              </a:solidFill>
            </a:rPr>
            <a:t>msh.-val</a:t>
          </a:r>
          <a:r>
            <a:rPr lang="hu-HU" sz="1700" dirty="0" smtClean="0">
              <a:solidFill>
                <a:schemeClr val="tx1"/>
              </a:solidFill>
            </a:rPr>
            <a:t> végződő szóhoz –</a:t>
          </a:r>
          <a:r>
            <a:rPr lang="hu-HU" sz="1700" dirty="0" err="1" smtClean="0">
              <a:solidFill>
                <a:schemeClr val="tx1"/>
              </a:solidFill>
            </a:rPr>
            <a:t>val</a:t>
          </a:r>
          <a:r>
            <a:rPr lang="hu-HU" sz="1700" dirty="0" smtClean="0">
              <a:solidFill>
                <a:schemeClr val="tx1"/>
              </a:solidFill>
            </a:rPr>
            <a:t>/</a:t>
          </a:r>
          <a:r>
            <a:rPr lang="hu-HU" sz="1700" dirty="0" err="1" smtClean="0">
              <a:solidFill>
                <a:schemeClr val="tx1"/>
              </a:solidFill>
            </a:rPr>
            <a:t>-vel</a:t>
          </a:r>
          <a:r>
            <a:rPr lang="hu-HU" sz="1700" dirty="0" smtClean="0">
              <a:solidFill>
                <a:schemeClr val="tx1"/>
              </a:solidFill>
            </a:rPr>
            <a:t>, </a:t>
          </a:r>
          <a:r>
            <a:rPr lang="hu-HU" sz="1700" dirty="0" err="1" smtClean="0">
              <a:solidFill>
                <a:schemeClr val="tx1"/>
              </a:solidFill>
            </a:rPr>
            <a:t>-vá</a:t>
          </a:r>
          <a:r>
            <a:rPr lang="hu-HU" sz="1700" dirty="0" smtClean="0">
              <a:solidFill>
                <a:schemeClr val="tx1"/>
              </a:solidFill>
            </a:rPr>
            <a:t>/</a:t>
          </a:r>
          <a:r>
            <a:rPr lang="hu-HU" sz="1700" dirty="0" err="1" smtClean="0">
              <a:solidFill>
                <a:schemeClr val="tx1"/>
              </a:solidFill>
            </a:rPr>
            <a:t>-vé</a:t>
          </a:r>
          <a:r>
            <a:rPr lang="hu-HU" sz="1700" dirty="0" smtClean="0">
              <a:solidFill>
                <a:schemeClr val="tx1"/>
              </a:solidFill>
            </a:rPr>
            <a:t> toldalék járul, </a:t>
          </a:r>
          <a:r>
            <a:rPr lang="hu-HU" sz="1700" dirty="0" err="1" smtClean="0">
              <a:solidFill>
                <a:schemeClr val="tx1"/>
              </a:solidFill>
            </a:rPr>
            <a:t>pl.félele</a:t>
          </a:r>
          <a:r>
            <a:rPr lang="hu-HU" sz="1700" b="1" dirty="0" err="1" smtClean="0">
              <a:solidFill>
                <a:srgbClr val="C00000"/>
              </a:solidFill>
            </a:rPr>
            <a:t>m</a:t>
          </a:r>
          <a:r>
            <a:rPr lang="hu-HU" sz="1700" dirty="0" smtClean="0">
              <a:solidFill>
                <a:schemeClr val="tx1"/>
              </a:solidFill>
            </a:rPr>
            <a:t>+</a:t>
          </a:r>
          <a:r>
            <a:rPr lang="hu-HU" sz="1700" b="1" dirty="0" err="1" smtClean="0">
              <a:solidFill>
                <a:srgbClr val="C00000"/>
              </a:solidFill>
            </a:rPr>
            <a:t>v</a:t>
          </a:r>
          <a:r>
            <a:rPr lang="hu-HU" sz="1700" dirty="0" err="1" smtClean="0">
              <a:solidFill>
                <a:schemeClr val="tx1"/>
              </a:solidFill>
            </a:rPr>
            <a:t>el</a:t>
          </a:r>
          <a:r>
            <a:rPr lang="hu-HU" sz="1700" dirty="0" smtClean="0">
              <a:solidFill>
                <a:schemeClr val="tx1"/>
              </a:solidFill>
            </a:rPr>
            <a:t>=félele</a:t>
          </a:r>
          <a:r>
            <a:rPr lang="hu-HU" sz="1700" b="1" dirty="0" smtClean="0">
              <a:solidFill>
                <a:srgbClr val="C00000"/>
              </a:solidFill>
            </a:rPr>
            <a:t>mm</a:t>
          </a:r>
          <a:r>
            <a:rPr lang="hu-HU" sz="1700" dirty="0" smtClean="0">
              <a:solidFill>
                <a:schemeClr val="tx1"/>
              </a:solidFill>
            </a:rPr>
            <a:t>el</a:t>
          </a:r>
        </a:p>
        <a:p>
          <a:r>
            <a:rPr lang="hu-HU" sz="1700" dirty="0" smtClean="0">
              <a:solidFill>
                <a:schemeClr val="tx1"/>
              </a:solidFill>
            </a:rPr>
            <a:t>2. Ha –s/</a:t>
          </a:r>
          <a:r>
            <a:rPr lang="hu-HU" sz="1700" dirty="0" err="1" smtClean="0">
              <a:solidFill>
                <a:schemeClr val="tx1"/>
              </a:solidFill>
            </a:rPr>
            <a:t>-sz</a:t>
          </a:r>
          <a:r>
            <a:rPr lang="hu-HU" sz="1700" dirty="0" smtClean="0">
              <a:solidFill>
                <a:schemeClr val="tx1"/>
              </a:solidFill>
            </a:rPr>
            <a:t>/</a:t>
          </a:r>
          <a:r>
            <a:rPr lang="hu-HU" sz="1700" dirty="0" err="1" smtClean="0">
              <a:solidFill>
                <a:schemeClr val="tx1"/>
              </a:solidFill>
            </a:rPr>
            <a:t>-z</a:t>
          </a:r>
          <a:r>
            <a:rPr lang="hu-HU" sz="1700" dirty="0" smtClean="0">
              <a:solidFill>
                <a:schemeClr val="tx1"/>
              </a:solidFill>
            </a:rPr>
            <a:t>/</a:t>
          </a:r>
          <a:r>
            <a:rPr lang="hu-HU" sz="1700" dirty="0" err="1" smtClean="0">
              <a:solidFill>
                <a:schemeClr val="tx1"/>
              </a:solidFill>
            </a:rPr>
            <a:t>-dz</a:t>
          </a:r>
          <a:r>
            <a:rPr lang="hu-HU" sz="1700" dirty="0" smtClean="0">
              <a:solidFill>
                <a:schemeClr val="tx1"/>
              </a:solidFill>
            </a:rPr>
            <a:t> végű igék mellé j toldalék járul, pl. mos+j=moss</a:t>
          </a:r>
        </a:p>
        <a:p>
          <a:r>
            <a:rPr lang="hu-HU" sz="1700" dirty="0" smtClean="0">
              <a:solidFill>
                <a:schemeClr val="tx1"/>
              </a:solidFill>
            </a:rPr>
            <a:t>3. Ha </a:t>
          </a:r>
          <a:r>
            <a:rPr lang="hu-HU" sz="1700" b="1" dirty="0" smtClean="0">
              <a:solidFill>
                <a:srgbClr val="C00000"/>
              </a:solidFill>
            </a:rPr>
            <a:t>ez/az</a:t>
          </a:r>
          <a:r>
            <a:rPr lang="hu-HU" sz="1700" dirty="0" smtClean="0">
              <a:solidFill>
                <a:schemeClr val="tx1"/>
              </a:solidFill>
            </a:rPr>
            <a:t> mutatószó+</a:t>
          </a:r>
          <a:r>
            <a:rPr lang="hu-HU" sz="1700" dirty="0" err="1" smtClean="0">
              <a:solidFill>
                <a:schemeClr val="tx1"/>
              </a:solidFill>
            </a:rPr>
            <a:t>-</a:t>
          </a:r>
          <a:r>
            <a:rPr lang="hu-HU" sz="1700" b="1" dirty="0" err="1" smtClean="0">
              <a:solidFill>
                <a:srgbClr val="C00000"/>
              </a:solidFill>
            </a:rPr>
            <a:t>val</a:t>
          </a:r>
          <a:r>
            <a:rPr lang="hu-HU" sz="1700" b="1" dirty="0" smtClean="0">
              <a:solidFill>
                <a:srgbClr val="C00000"/>
              </a:solidFill>
            </a:rPr>
            <a:t>/</a:t>
          </a:r>
          <a:r>
            <a:rPr lang="hu-HU" sz="1700" b="1" dirty="0" err="1" smtClean="0">
              <a:solidFill>
                <a:srgbClr val="C00000"/>
              </a:solidFill>
            </a:rPr>
            <a:t>-vel</a:t>
          </a:r>
          <a:r>
            <a:rPr lang="hu-HU" sz="1700" b="1" dirty="0" smtClean="0">
              <a:solidFill>
                <a:srgbClr val="C00000"/>
              </a:solidFill>
            </a:rPr>
            <a:t> </a:t>
          </a:r>
          <a:r>
            <a:rPr lang="hu-HU" sz="1700" dirty="0" smtClean="0">
              <a:solidFill>
                <a:schemeClr val="tx1"/>
              </a:solidFill>
            </a:rPr>
            <a:t>toldalék= e</a:t>
          </a:r>
          <a:r>
            <a:rPr lang="hu-HU" sz="1700" b="1" dirty="0" smtClean="0">
              <a:solidFill>
                <a:srgbClr val="C00000"/>
              </a:solidFill>
            </a:rPr>
            <a:t>zz</a:t>
          </a:r>
          <a:r>
            <a:rPr lang="hu-HU" sz="1700" dirty="0" smtClean="0">
              <a:solidFill>
                <a:schemeClr val="tx1"/>
              </a:solidFill>
            </a:rPr>
            <a:t>el</a:t>
          </a:r>
        </a:p>
        <a:p>
          <a:endParaRPr lang="hu-HU" sz="1500" dirty="0" smtClean="0">
            <a:solidFill>
              <a:schemeClr val="tx1"/>
            </a:solidFill>
          </a:endParaRPr>
        </a:p>
        <a:p>
          <a:endParaRPr lang="hu-HU" sz="1500" dirty="0"/>
        </a:p>
      </dgm:t>
    </dgm:pt>
    <dgm:pt modelId="{C458E31C-CB4E-4775-B279-D6F3D682E72D}" type="parTrans" cxnId="{18A128C8-557B-4820-AE04-F6FA3AE0C864}">
      <dgm:prSet/>
      <dgm:spPr/>
      <dgm:t>
        <a:bodyPr/>
        <a:lstStyle/>
        <a:p>
          <a:endParaRPr lang="hu-HU"/>
        </a:p>
      </dgm:t>
    </dgm:pt>
    <dgm:pt modelId="{E8AB9B55-2E61-4071-9068-751C0E346C47}" type="sibTrans" cxnId="{18A128C8-557B-4820-AE04-F6FA3AE0C864}">
      <dgm:prSet/>
      <dgm:spPr/>
      <dgm:t>
        <a:bodyPr/>
        <a:lstStyle/>
        <a:p>
          <a:endParaRPr lang="hu-HU"/>
        </a:p>
      </dgm:t>
    </dgm:pt>
    <dgm:pt modelId="{E13BAE37-FD80-4A8B-BDB8-0369EF7E908C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2400" b="1" u="sng" dirty="0" smtClean="0"/>
            <a:t>Írásban nem jelölt</a:t>
          </a:r>
        </a:p>
        <a:p>
          <a:r>
            <a:rPr lang="hu-HU" sz="1900" dirty="0" smtClean="0"/>
            <a:t>Bár ejtésben végbemegy a teljes hasonulás, a betűkettőzést csak halljuk, de nem jelöljük. Feltüntetjük a szótőt és a toldalékot is.</a:t>
          </a:r>
        </a:p>
        <a:p>
          <a:r>
            <a:rPr lang="hu-HU" sz="1900" dirty="0" smtClean="0"/>
            <a:t>Pl. á</a:t>
          </a:r>
          <a:r>
            <a:rPr lang="hu-HU" sz="1900" b="1" dirty="0" smtClean="0">
              <a:solidFill>
                <a:srgbClr val="C00000"/>
              </a:solidFill>
            </a:rPr>
            <a:t>llj</a:t>
          </a:r>
          <a:r>
            <a:rPr lang="hu-HU" sz="1900" dirty="0" smtClean="0"/>
            <a:t>atok, ha</a:t>
          </a:r>
          <a:r>
            <a:rPr lang="hu-HU" sz="1900" b="1" dirty="0" smtClean="0">
              <a:solidFill>
                <a:srgbClr val="C00000"/>
              </a:solidFill>
            </a:rPr>
            <a:t>gyj</a:t>
          </a:r>
          <a:r>
            <a:rPr lang="hu-HU" sz="1900" dirty="0" smtClean="0"/>
            <a:t>atok, figye</a:t>
          </a:r>
          <a:r>
            <a:rPr lang="hu-HU" sz="1900" b="1" dirty="0" smtClean="0">
              <a:solidFill>
                <a:srgbClr val="C00000"/>
              </a:solidFill>
            </a:rPr>
            <a:t>lj</a:t>
          </a:r>
          <a:r>
            <a:rPr lang="hu-HU" sz="1900" dirty="0" smtClean="0"/>
            <a:t>etek, egé</a:t>
          </a:r>
          <a:r>
            <a:rPr lang="hu-HU" sz="1900" b="1" dirty="0" smtClean="0">
              <a:solidFill>
                <a:srgbClr val="C00000"/>
              </a:solidFill>
            </a:rPr>
            <a:t>szs</a:t>
          </a:r>
          <a:r>
            <a:rPr lang="hu-HU" sz="1900" dirty="0" smtClean="0"/>
            <a:t>ég</a:t>
          </a:r>
        </a:p>
        <a:p>
          <a:endParaRPr lang="hu-HU" sz="1900" dirty="0"/>
        </a:p>
      </dgm:t>
    </dgm:pt>
    <dgm:pt modelId="{4463296D-0423-4303-B9D0-5EAFC43CA2AB}" type="parTrans" cxnId="{AD7537AA-21E6-428E-9FE0-4B35AE540975}">
      <dgm:prSet/>
      <dgm:spPr/>
      <dgm:t>
        <a:bodyPr/>
        <a:lstStyle/>
        <a:p>
          <a:endParaRPr lang="hu-HU"/>
        </a:p>
      </dgm:t>
    </dgm:pt>
    <dgm:pt modelId="{64D3B22C-40C3-4E90-A3BE-9646883EF624}" type="sibTrans" cxnId="{AD7537AA-21E6-428E-9FE0-4B35AE540975}">
      <dgm:prSet/>
      <dgm:spPr/>
      <dgm:t>
        <a:bodyPr/>
        <a:lstStyle/>
        <a:p>
          <a:endParaRPr lang="hu-HU"/>
        </a:p>
      </dgm:t>
    </dgm:pt>
    <dgm:pt modelId="{C0C3B187-077E-47D2-9738-295CC3A2C321}" type="pres">
      <dgm:prSet presAssocID="{1C3D2474-68A6-482D-B926-D33CCB34C29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E17667D-A78D-4C79-8D78-98DA49036DA3}" type="pres">
      <dgm:prSet presAssocID="{1C3D2474-68A6-482D-B926-D33CCB34C29C}" presName="matrix" presStyleCnt="0"/>
      <dgm:spPr/>
    </dgm:pt>
    <dgm:pt modelId="{B4BC5147-0DFD-42C9-B0E3-BF317592C916}" type="pres">
      <dgm:prSet presAssocID="{1C3D2474-68A6-482D-B926-D33CCB34C29C}" presName="tile1" presStyleLbl="node1" presStyleIdx="0" presStyleCnt="4" custScaleX="104706" custScaleY="112749" custLinFactNeighborX="-1038" custLinFactNeighborY="-5927"/>
      <dgm:spPr/>
      <dgm:t>
        <a:bodyPr/>
        <a:lstStyle/>
        <a:p>
          <a:endParaRPr lang="hu-HU"/>
        </a:p>
      </dgm:t>
    </dgm:pt>
    <dgm:pt modelId="{CCE3BF64-D963-462B-99C1-C4E9C0EA9A3D}" type="pres">
      <dgm:prSet presAssocID="{1C3D2474-68A6-482D-B926-D33CCB34C29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5350B5-A7F3-4C42-93A0-3EE0847D6180}" type="pres">
      <dgm:prSet presAssocID="{1C3D2474-68A6-482D-B926-D33CCB34C29C}" presName="tile2" presStyleLbl="node1" presStyleIdx="1" presStyleCnt="4" custScaleX="100000" custScaleY="112749" custLinFactNeighborX="618" custLinFactNeighborY="521"/>
      <dgm:spPr/>
      <dgm:t>
        <a:bodyPr/>
        <a:lstStyle/>
        <a:p>
          <a:endParaRPr lang="hu-HU"/>
        </a:p>
      </dgm:t>
    </dgm:pt>
    <dgm:pt modelId="{DEE645C1-2B9D-4BBF-9B74-E362E777321D}" type="pres">
      <dgm:prSet presAssocID="{1C3D2474-68A6-482D-B926-D33CCB34C29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6CD580-128D-4A3F-AF3A-18A94C4C3584}" type="pres">
      <dgm:prSet presAssocID="{1C3D2474-68A6-482D-B926-D33CCB34C29C}" presName="tile3" presStyleLbl="node1" presStyleIdx="2" presStyleCnt="4" custScaleX="102353" custScaleY="96995"/>
      <dgm:spPr/>
      <dgm:t>
        <a:bodyPr/>
        <a:lstStyle/>
        <a:p>
          <a:endParaRPr lang="hu-HU"/>
        </a:p>
      </dgm:t>
    </dgm:pt>
    <dgm:pt modelId="{F8B171C6-9570-4DC1-857E-0711E55D1C55}" type="pres">
      <dgm:prSet presAssocID="{1C3D2474-68A6-482D-B926-D33CCB34C29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E8981E-5C15-4042-9FC7-35C7A41B63F8}" type="pres">
      <dgm:prSet presAssocID="{1C3D2474-68A6-482D-B926-D33CCB34C29C}" presName="tile4" presStyleLbl="node1" presStyleIdx="3" presStyleCnt="4"/>
      <dgm:spPr/>
      <dgm:t>
        <a:bodyPr/>
        <a:lstStyle/>
        <a:p>
          <a:endParaRPr lang="hu-HU"/>
        </a:p>
      </dgm:t>
    </dgm:pt>
    <dgm:pt modelId="{51D6ECCF-62CA-4AE9-90DB-9612534CB5E9}" type="pres">
      <dgm:prSet presAssocID="{1C3D2474-68A6-482D-B926-D33CCB34C29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2354C8-5848-480E-BAD0-56445FE1841A}" type="pres">
      <dgm:prSet presAssocID="{1C3D2474-68A6-482D-B926-D33CCB34C29C}" presName="centerTile" presStyleLbl="fgShp" presStyleIdx="0" presStyleCnt="1" custScaleX="85826" custScaleY="34418" custLinFactNeighborX="-1255" custLinFactNeighborY="-917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1033AE3A-829C-4F16-A20D-9EE01B1A50D4}" srcId="{4E457006-7ABB-4607-947B-812B84830530}" destId="{CFC131C4-BF48-478C-A691-708F5A7FCD00}" srcOrd="0" destOrd="0" parTransId="{16BDA712-767B-4AA9-8700-D16F60DEBAEC}" sibTransId="{190ED858-67EF-4002-BADA-8C980407A162}"/>
    <dgm:cxn modelId="{6C43EBFA-A6B4-4511-AE98-ABED2B265D05}" type="presOf" srcId="{E13BAE37-FD80-4A8B-BDB8-0369EF7E908C}" destId="{51D6ECCF-62CA-4AE9-90DB-9612534CB5E9}" srcOrd="1" destOrd="0" presId="urn:microsoft.com/office/officeart/2005/8/layout/matrix1"/>
    <dgm:cxn modelId="{AD7537AA-21E6-428E-9FE0-4B35AE540975}" srcId="{4E457006-7ABB-4607-947B-812B84830530}" destId="{E13BAE37-FD80-4A8B-BDB8-0369EF7E908C}" srcOrd="3" destOrd="0" parTransId="{4463296D-0423-4303-B9D0-5EAFC43CA2AB}" sibTransId="{64D3B22C-40C3-4E90-A3BE-9646883EF624}"/>
    <dgm:cxn modelId="{F4C2D741-262D-4CBE-966B-775F8EDDFA70}" type="presOf" srcId="{A0526A99-D96A-4515-9E64-BD383940CD94}" destId="{F8B171C6-9570-4DC1-857E-0711E55D1C55}" srcOrd="1" destOrd="0" presId="urn:microsoft.com/office/officeart/2005/8/layout/matrix1"/>
    <dgm:cxn modelId="{D44CE68D-0CF4-4E33-924B-C7034A5C45D2}" type="presOf" srcId="{E13BAE37-FD80-4A8B-BDB8-0369EF7E908C}" destId="{15E8981E-5C15-4042-9FC7-35C7A41B63F8}" srcOrd="0" destOrd="0" presId="urn:microsoft.com/office/officeart/2005/8/layout/matrix1"/>
    <dgm:cxn modelId="{5F48C30C-85CA-439C-A082-64DD363F04C5}" type="presOf" srcId="{4E457006-7ABB-4607-947B-812B84830530}" destId="{602354C8-5848-480E-BAD0-56445FE1841A}" srcOrd="0" destOrd="0" presId="urn:microsoft.com/office/officeart/2005/8/layout/matrix1"/>
    <dgm:cxn modelId="{C147E810-D3B2-472D-A64A-1CE03FAC7595}" type="presOf" srcId="{CFC131C4-BF48-478C-A691-708F5A7FCD00}" destId="{CCE3BF64-D963-462B-99C1-C4E9C0EA9A3D}" srcOrd="1" destOrd="0" presId="urn:microsoft.com/office/officeart/2005/8/layout/matrix1"/>
    <dgm:cxn modelId="{18A128C8-557B-4820-AE04-F6FA3AE0C864}" srcId="{4E457006-7ABB-4607-947B-812B84830530}" destId="{A0526A99-D96A-4515-9E64-BD383940CD94}" srcOrd="2" destOrd="0" parTransId="{C458E31C-CB4E-4775-B279-D6F3D682E72D}" sibTransId="{E8AB9B55-2E61-4071-9068-751C0E346C47}"/>
    <dgm:cxn modelId="{33186DC7-EE2A-4A31-92FD-C5E7BBEF50C1}" type="presOf" srcId="{1C3D2474-68A6-482D-B926-D33CCB34C29C}" destId="{C0C3B187-077E-47D2-9738-295CC3A2C321}" srcOrd="0" destOrd="0" presId="urn:microsoft.com/office/officeart/2005/8/layout/matrix1"/>
    <dgm:cxn modelId="{EF4D8F0C-8BAC-4583-A7F9-13C7CCACD23E}" type="presOf" srcId="{E6009A49-251D-4B12-AC7F-FF9CEC8A6CFC}" destId="{DEE645C1-2B9D-4BBF-9B74-E362E777321D}" srcOrd="1" destOrd="0" presId="urn:microsoft.com/office/officeart/2005/8/layout/matrix1"/>
    <dgm:cxn modelId="{A73AE9FE-399E-4366-90C9-B4A2DF53B583}" type="presOf" srcId="{A0526A99-D96A-4515-9E64-BD383940CD94}" destId="{206CD580-128D-4A3F-AF3A-18A94C4C3584}" srcOrd="0" destOrd="0" presId="urn:microsoft.com/office/officeart/2005/8/layout/matrix1"/>
    <dgm:cxn modelId="{E825E275-6894-469D-A968-D1A92EBDDFE2}" type="presOf" srcId="{E6009A49-251D-4B12-AC7F-FF9CEC8A6CFC}" destId="{645350B5-A7F3-4C42-93A0-3EE0847D6180}" srcOrd="0" destOrd="0" presId="urn:microsoft.com/office/officeart/2005/8/layout/matrix1"/>
    <dgm:cxn modelId="{85F5ACF3-A04A-4B9A-B1D7-F30E539ED5E5}" srcId="{4E457006-7ABB-4607-947B-812B84830530}" destId="{E6009A49-251D-4B12-AC7F-FF9CEC8A6CFC}" srcOrd="1" destOrd="0" parTransId="{E116A11A-E72E-4475-B197-3BA2CEDB2D07}" sibTransId="{8BB08864-FA45-425C-8565-84DB7C912961}"/>
    <dgm:cxn modelId="{A8ED3715-0031-4613-A4E9-CE616F9A12C3}" srcId="{1C3D2474-68A6-482D-B926-D33CCB34C29C}" destId="{4E457006-7ABB-4607-947B-812B84830530}" srcOrd="0" destOrd="0" parTransId="{EC0C231A-0044-45D7-84A3-9572B8214993}" sibTransId="{8CC10D5A-BA8A-4513-8171-18083207ADAA}"/>
    <dgm:cxn modelId="{B94F195A-3FA1-41E9-8A12-7913A13CCC21}" type="presOf" srcId="{CFC131C4-BF48-478C-A691-708F5A7FCD00}" destId="{B4BC5147-0DFD-42C9-B0E3-BF317592C916}" srcOrd="0" destOrd="0" presId="urn:microsoft.com/office/officeart/2005/8/layout/matrix1"/>
    <dgm:cxn modelId="{56737C3F-E793-4FE9-8FDD-D8EC5F1BEEC4}" type="presParOf" srcId="{C0C3B187-077E-47D2-9738-295CC3A2C321}" destId="{FE17667D-A78D-4C79-8D78-98DA49036DA3}" srcOrd="0" destOrd="0" presId="urn:microsoft.com/office/officeart/2005/8/layout/matrix1"/>
    <dgm:cxn modelId="{FD0140EE-4055-4D3A-9DD1-4B5EB7DE8100}" type="presParOf" srcId="{FE17667D-A78D-4C79-8D78-98DA49036DA3}" destId="{B4BC5147-0DFD-42C9-B0E3-BF317592C916}" srcOrd="0" destOrd="0" presId="urn:microsoft.com/office/officeart/2005/8/layout/matrix1"/>
    <dgm:cxn modelId="{332ABA92-DB1A-4B65-9EF6-D5DA82D2644A}" type="presParOf" srcId="{FE17667D-A78D-4C79-8D78-98DA49036DA3}" destId="{CCE3BF64-D963-462B-99C1-C4E9C0EA9A3D}" srcOrd="1" destOrd="0" presId="urn:microsoft.com/office/officeart/2005/8/layout/matrix1"/>
    <dgm:cxn modelId="{B51CBF2A-31FB-4747-B1B9-8F6B2F22B1EF}" type="presParOf" srcId="{FE17667D-A78D-4C79-8D78-98DA49036DA3}" destId="{645350B5-A7F3-4C42-93A0-3EE0847D6180}" srcOrd="2" destOrd="0" presId="urn:microsoft.com/office/officeart/2005/8/layout/matrix1"/>
    <dgm:cxn modelId="{DDC1CB3D-5E2D-4258-A8A8-947A1DCEA5B3}" type="presParOf" srcId="{FE17667D-A78D-4C79-8D78-98DA49036DA3}" destId="{DEE645C1-2B9D-4BBF-9B74-E362E777321D}" srcOrd="3" destOrd="0" presId="urn:microsoft.com/office/officeart/2005/8/layout/matrix1"/>
    <dgm:cxn modelId="{266E6821-CA1A-43CF-9891-E0CEDB62563F}" type="presParOf" srcId="{FE17667D-A78D-4C79-8D78-98DA49036DA3}" destId="{206CD580-128D-4A3F-AF3A-18A94C4C3584}" srcOrd="4" destOrd="0" presId="urn:microsoft.com/office/officeart/2005/8/layout/matrix1"/>
    <dgm:cxn modelId="{BA7BA347-515D-4C78-839C-9382AC1367A4}" type="presParOf" srcId="{FE17667D-A78D-4C79-8D78-98DA49036DA3}" destId="{F8B171C6-9570-4DC1-857E-0711E55D1C55}" srcOrd="5" destOrd="0" presId="urn:microsoft.com/office/officeart/2005/8/layout/matrix1"/>
    <dgm:cxn modelId="{817C8AC7-DCDB-4BDC-9530-D220CB182FB5}" type="presParOf" srcId="{FE17667D-A78D-4C79-8D78-98DA49036DA3}" destId="{15E8981E-5C15-4042-9FC7-35C7A41B63F8}" srcOrd="6" destOrd="0" presId="urn:microsoft.com/office/officeart/2005/8/layout/matrix1"/>
    <dgm:cxn modelId="{2E003C74-B7EC-428D-9720-C238C6799291}" type="presParOf" srcId="{FE17667D-A78D-4C79-8D78-98DA49036DA3}" destId="{51D6ECCF-62CA-4AE9-90DB-9612534CB5E9}" srcOrd="7" destOrd="0" presId="urn:microsoft.com/office/officeart/2005/8/layout/matrix1"/>
    <dgm:cxn modelId="{5C40A019-0C6B-4E46-92DF-DE1099DE7A6F}" type="presParOf" srcId="{C0C3B187-077E-47D2-9738-295CC3A2C321}" destId="{602354C8-5848-480E-BAD0-56445FE1841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98A42-900A-4D67-AA81-CC8491A387CE}">
      <dsp:nvSpPr>
        <dsp:cNvPr id="0" name=""/>
        <dsp:cNvSpPr/>
      </dsp:nvSpPr>
      <dsp:spPr>
        <a:xfrm>
          <a:off x="658416" y="3163"/>
          <a:ext cx="2853035" cy="1591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Részleges hasonulás</a:t>
          </a:r>
        </a:p>
      </dsp:txBody>
      <dsp:txXfrm>
        <a:off x="705029" y="49776"/>
        <a:ext cx="2759809" cy="1498268"/>
      </dsp:txXfrm>
    </dsp:sp>
    <dsp:sp modelId="{1BE58E70-B970-4D4E-9807-AFDCB7B4C9E9}">
      <dsp:nvSpPr>
        <dsp:cNvPr id="0" name=""/>
        <dsp:cNvSpPr/>
      </dsp:nvSpPr>
      <dsp:spPr>
        <a:xfrm>
          <a:off x="943719" y="1594657"/>
          <a:ext cx="285303" cy="1069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888"/>
              </a:lnTo>
              <a:lnTo>
                <a:pt x="285303" y="1069888"/>
              </a:lnTo>
            </a:path>
          </a:pathLst>
        </a:custGeom>
        <a:noFill/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CA085-60AE-4270-8EE2-B9D61E4E6E71}">
      <dsp:nvSpPr>
        <dsp:cNvPr id="0" name=""/>
        <dsp:cNvSpPr/>
      </dsp:nvSpPr>
      <dsp:spPr>
        <a:xfrm>
          <a:off x="1229023" y="1951286"/>
          <a:ext cx="2282428" cy="1426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Zöngésség szerinti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i="1" kern="1200" dirty="0" smtClean="0"/>
            <a:t>pl. mosdó</a:t>
          </a:r>
          <a:endParaRPr lang="hu-HU" sz="2800" i="1" kern="1200" dirty="0"/>
        </a:p>
      </dsp:txBody>
      <dsp:txXfrm>
        <a:off x="1270804" y="1993067"/>
        <a:ext cx="2198866" cy="1342955"/>
      </dsp:txXfrm>
    </dsp:sp>
    <dsp:sp modelId="{CC19C6AD-CA51-46E2-B8C3-4D9F78751195}">
      <dsp:nvSpPr>
        <dsp:cNvPr id="0" name=""/>
        <dsp:cNvSpPr/>
      </dsp:nvSpPr>
      <dsp:spPr>
        <a:xfrm>
          <a:off x="943719" y="1594657"/>
          <a:ext cx="285303" cy="285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035"/>
              </a:lnTo>
              <a:lnTo>
                <a:pt x="285303" y="2853035"/>
              </a:lnTo>
            </a:path>
          </a:pathLst>
        </a:custGeom>
        <a:noFill/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BF25F-C8B9-4D20-85AD-136928FE7F71}">
      <dsp:nvSpPr>
        <dsp:cNvPr id="0" name=""/>
        <dsp:cNvSpPr/>
      </dsp:nvSpPr>
      <dsp:spPr>
        <a:xfrm>
          <a:off x="1229023" y="3734433"/>
          <a:ext cx="2282428" cy="1426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Képzés helye szerinti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i="1" kern="1200" dirty="0" smtClean="0"/>
            <a:t>pl. színpad</a:t>
          </a:r>
          <a:endParaRPr lang="hu-HU" sz="2800" i="1" kern="1200" dirty="0"/>
        </a:p>
      </dsp:txBody>
      <dsp:txXfrm>
        <a:off x="1270804" y="3776214"/>
        <a:ext cx="2198866" cy="1342955"/>
      </dsp:txXfrm>
    </dsp:sp>
    <dsp:sp modelId="{41F5AA09-7822-4E7D-AB4C-E28F6EDBC264}">
      <dsp:nvSpPr>
        <dsp:cNvPr id="0" name=""/>
        <dsp:cNvSpPr/>
      </dsp:nvSpPr>
      <dsp:spPr>
        <a:xfrm>
          <a:off x="4224710" y="3163"/>
          <a:ext cx="2853035" cy="1426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/>
            <a:t>Teljes hasonulás</a:t>
          </a:r>
        </a:p>
      </dsp:txBody>
      <dsp:txXfrm>
        <a:off x="4266491" y="44944"/>
        <a:ext cx="2769473" cy="1342955"/>
      </dsp:txXfrm>
    </dsp:sp>
    <dsp:sp modelId="{0F11B39E-0021-44CF-AD67-9E4564524BEF}">
      <dsp:nvSpPr>
        <dsp:cNvPr id="0" name=""/>
        <dsp:cNvSpPr/>
      </dsp:nvSpPr>
      <dsp:spPr>
        <a:xfrm>
          <a:off x="4510013" y="1429680"/>
          <a:ext cx="285303" cy="123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615"/>
              </a:lnTo>
              <a:lnTo>
                <a:pt x="285303" y="1234615"/>
              </a:lnTo>
            </a:path>
          </a:pathLst>
        </a:custGeom>
        <a:noFill/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293CA-E34E-4B09-9C5E-5C0E454F05EE}">
      <dsp:nvSpPr>
        <dsp:cNvPr id="0" name=""/>
        <dsp:cNvSpPr/>
      </dsp:nvSpPr>
      <dsp:spPr>
        <a:xfrm>
          <a:off x="4795317" y="1786310"/>
          <a:ext cx="2775866" cy="1755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kern="1200" dirty="0" smtClean="0">
              <a:solidFill>
                <a:srgbClr val="C00000"/>
              </a:solidFill>
            </a:rPr>
            <a:t>Írásban jelölt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i="1" kern="1200" dirty="0" smtClean="0">
              <a:solidFill>
                <a:schemeClr val="bg1"/>
              </a:solidFill>
            </a:rPr>
            <a:t>pl. bátorsággal</a:t>
          </a:r>
          <a:endParaRPr lang="hu-HU" sz="3200" b="1" i="1" kern="1200" dirty="0">
            <a:solidFill>
              <a:schemeClr val="bg1"/>
            </a:solidFill>
          </a:endParaRPr>
        </a:p>
      </dsp:txBody>
      <dsp:txXfrm>
        <a:off x="4846748" y="1837741"/>
        <a:ext cx="2673004" cy="1653109"/>
      </dsp:txXfrm>
    </dsp:sp>
    <dsp:sp modelId="{03C9C61B-CD16-48EE-BE02-9E6A76FF33D8}">
      <dsp:nvSpPr>
        <dsp:cNvPr id="0" name=""/>
        <dsp:cNvSpPr/>
      </dsp:nvSpPr>
      <dsp:spPr>
        <a:xfrm>
          <a:off x="4510013" y="1429680"/>
          <a:ext cx="324857" cy="31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004"/>
              </a:lnTo>
              <a:lnTo>
                <a:pt x="324857" y="3172004"/>
              </a:lnTo>
            </a:path>
          </a:pathLst>
        </a:custGeom>
        <a:noFill/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4AE3-A545-4B2A-A07B-C8CC8FC2D243}">
      <dsp:nvSpPr>
        <dsp:cNvPr id="0" name=""/>
        <dsp:cNvSpPr/>
      </dsp:nvSpPr>
      <dsp:spPr>
        <a:xfrm>
          <a:off x="4834871" y="3888426"/>
          <a:ext cx="2282428" cy="1426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Írásban jelöletlen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i="1" kern="1200" dirty="0" err="1" smtClean="0"/>
            <a:t>pl.igazság</a:t>
          </a:r>
          <a:endParaRPr lang="hu-HU" sz="2800" i="1" kern="1200" dirty="0"/>
        </a:p>
      </dsp:txBody>
      <dsp:txXfrm>
        <a:off x="4876652" y="3930207"/>
        <a:ext cx="2198866" cy="1342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C5147-0DFD-42C9-B0E3-BF317592C916}">
      <dsp:nvSpPr>
        <dsp:cNvPr id="0" name=""/>
        <dsp:cNvSpPr/>
      </dsp:nvSpPr>
      <dsp:spPr>
        <a:xfrm rot="16200000">
          <a:off x="601955" y="-736855"/>
          <a:ext cx="3044561" cy="434614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u="sng" kern="1200" dirty="0" smtClean="0"/>
            <a:t>Zöngésség szerinti részleges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Ha a képzés egy mozzanatában eltérő </a:t>
          </a:r>
          <a:r>
            <a:rPr lang="hu-HU" sz="1700" kern="1200" dirty="0" err="1" smtClean="0"/>
            <a:t>msh.-k</a:t>
          </a:r>
          <a:r>
            <a:rPr lang="hu-HU" sz="1700" kern="1200" dirty="0" smtClean="0"/>
            <a:t> kerülnek egymás mellé, a hátrább lévő magához hasonlóvá teszi az elsőt, így  zöngésedés vagy </a:t>
          </a:r>
          <a:r>
            <a:rPr lang="hu-HU" sz="1700" kern="1200" dirty="0" err="1" smtClean="0"/>
            <a:t>zöngétlenedés</a:t>
          </a:r>
          <a:r>
            <a:rPr lang="hu-HU" sz="1700" kern="1200" dirty="0" smtClean="0"/>
            <a:t> figyelhető meg.</a:t>
          </a:r>
          <a:endParaRPr lang="hu-HU" sz="1700" kern="1200" dirty="0"/>
        </a:p>
      </dsp:txBody>
      <dsp:txXfrm rot="5400000">
        <a:off x="-48835" y="-86065"/>
        <a:ext cx="4346140" cy="2283420"/>
      </dsp:txXfrm>
    </dsp:sp>
    <dsp:sp modelId="{645350B5-A7F3-4C42-93A0-3EE0847D6180}">
      <dsp:nvSpPr>
        <dsp:cNvPr id="0" name=""/>
        <dsp:cNvSpPr/>
      </dsp:nvSpPr>
      <dsp:spPr>
        <a:xfrm>
          <a:off x="4199638" y="-71996"/>
          <a:ext cx="4150804" cy="3044561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u="sng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b="1" u="sng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u="sng" kern="1200" dirty="0" smtClean="0"/>
            <a:t>Képzés helye szerinti részleges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u="none" kern="1200" dirty="0" smtClean="0"/>
            <a:t>Ha a képzés helye változik meg a következők találkozásakor: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u="none" kern="1200" dirty="0" smtClean="0">
              <a:solidFill>
                <a:srgbClr val="C00000"/>
              </a:solidFill>
            </a:rPr>
            <a:t>N+</a:t>
          </a:r>
          <a:r>
            <a:rPr lang="hu-HU" sz="2300" u="none" kern="1200" dirty="0" smtClean="0"/>
            <a:t>P vagy B vagy M=</a:t>
          </a:r>
          <a:r>
            <a:rPr lang="hu-HU" sz="2300" b="1" u="none" kern="1200" dirty="0" err="1" smtClean="0">
              <a:solidFill>
                <a:srgbClr val="FFFF00"/>
              </a:solidFill>
            </a:rPr>
            <a:t>M</a:t>
          </a:r>
          <a:endParaRPr lang="hu-HU" sz="2300" b="1" u="none" kern="1200" dirty="0" smtClean="0">
            <a:solidFill>
              <a:srgbClr val="FFFF0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u="none" kern="1200" dirty="0" smtClean="0">
              <a:solidFill>
                <a:srgbClr val="C00000"/>
              </a:solidFill>
            </a:rPr>
            <a:t>N+</a:t>
          </a:r>
          <a:r>
            <a:rPr lang="hu-HU" sz="2300" u="none" kern="1200" dirty="0" smtClean="0"/>
            <a:t> GY vagy TY vagy NY= </a:t>
          </a:r>
          <a:r>
            <a:rPr lang="hu-HU" sz="2300" b="1" u="none" kern="1200" dirty="0" err="1" smtClean="0">
              <a:solidFill>
                <a:srgbClr val="FFFF00"/>
              </a:solidFill>
            </a:rPr>
            <a:t>NY</a:t>
          </a:r>
          <a:endParaRPr lang="hu-HU" sz="2300" b="1" u="none" kern="1200" dirty="0" smtClean="0">
            <a:solidFill>
              <a:srgbClr val="FFFF0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u="none" kern="1200" dirty="0" smtClean="0">
              <a:solidFill>
                <a:srgbClr val="FFFF00"/>
              </a:solidFill>
            </a:rPr>
            <a:t>	</a:t>
          </a:r>
          <a:r>
            <a:rPr lang="hu-HU" sz="2000" b="0" u="none" kern="1200" dirty="0" smtClean="0">
              <a:solidFill>
                <a:schemeClr val="tx1"/>
              </a:solidFill>
            </a:rPr>
            <a:t>Pl. le</a:t>
          </a:r>
          <a:r>
            <a:rPr lang="hu-HU" sz="2000" b="1" u="none" kern="1200" dirty="0" smtClean="0">
              <a:solidFill>
                <a:srgbClr val="C00000"/>
              </a:solidFill>
            </a:rPr>
            <a:t>ngy</a:t>
          </a:r>
          <a:r>
            <a:rPr lang="hu-HU" sz="2000" b="0" u="none" kern="1200" dirty="0" smtClean="0">
              <a:solidFill>
                <a:schemeClr val="tx1"/>
              </a:solidFill>
            </a:rPr>
            <a:t>el, elle</a:t>
          </a:r>
          <a:r>
            <a:rPr lang="hu-HU" sz="2000" b="1" u="none" kern="1200" dirty="0" smtClean="0">
              <a:solidFill>
                <a:srgbClr val="C00000"/>
              </a:solidFill>
            </a:rPr>
            <a:t>nb</a:t>
          </a:r>
          <a:r>
            <a:rPr lang="hu-HU" sz="2000" b="0" u="none" kern="1200" dirty="0" smtClean="0">
              <a:solidFill>
                <a:schemeClr val="tx1"/>
              </a:solidFill>
            </a:rPr>
            <a:t>en</a:t>
          </a:r>
          <a:endParaRPr lang="hu-HU" sz="2000" b="0" u="none" kern="1200" dirty="0">
            <a:solidFill>
              <a:schemeClr val="tx1"/>
            </a:solidFill>
          </a:endParaRPr>
        </a:p>
      </dsp:txBody>
      <dsp:txXfrm>
        <a:off x="4199638" y="-71996"/>
        <a:ext cx="4150804" cy="2283420"/>
      </dsp:txXfrm>
    </dsp:sp>
    <dsp:sp modelId="{206CD580-128D-4A3F-AF3A-18A94C4C3584}">
      <dsp:nvSpPr>
        <dsp:cNvPr id="0" name=""/>
        <dsp:cNvSpPr/>
      </dsp:nvSpPr>
      <dsp:spPr>
        <a:xfrm rot="10800000">
          <a:off x="0" y="2826937"/>
          <a:ext cx="4248472" cy="2619155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u="sng" kern="1200" dirty="0" smtClean="0">
              <a:solidFill>
                <a:srgbClr val="C00000"/>
              </a:solidFill>
            </a:rPr>
            <a:t>Írásban jelölt teljes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u="none" kern="1200" dirty="0" smtClean="0">
              <a:solidFill>
                <a:schemeClr val="tx1"/>
              </a:solidFill>
            </a:rPr>
            <a:t>(írásban kettőzzük, hosszan ejtjük)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1"/>
              </a:solidFill>
            </a:rPr>
            <a:t>1. Ha a </a:t>
          </a:r>
          <a:r>
            <a:rPr lang="hu-HU" sz="1700" kern="1200" dirty="0" err="1" smtClean="0">
              <a:solidFill>
                <a:schemeClr val="tx1"/>
              </a:solidFill>
            </a:rPr>
            <a:t>msh.-val</a:t>
          </a:r>
          <a:r>
            <a:rPr lang="hu-HU" sz="1700" kern="1200" dirty="0" smtClean="0">
              <a:solidFill>
                <a:schemeClr val="tx1"/>
              </a:solidFill>
            </a:rPr>
            <a:t> végződő szóhoz –</a:t>
          </a:r>
          <a:r>
            <a:rPr lang="hu-HU" sz="1700" kern="1200" dirty="0" err="1" smtClean="0">
              <a:solidFill>
                <a:schemeClr val="tx1"/>
              </a:solidFill>
            </a:rPr>
            <a:t>val</a:t>
          </a:r>
          <a:r>
            <a:rPr lang="hu-HU" sz="1700" kern="1200" dirty="0" smtClean="0">
              <a:solidFill>
                <a:schemeClr val="tx1"/>
              </a:solidFill>
            </a:rPr>
            <a:t>/</a:t>
          </a:r>
          <a:r>
            <a:rPr lang="hu-HU" sz="1700" kern="1200" dirty="0" err="1" smtClean="0">
              <a:solidFill>
                <a:schemeClr val="tx1"/>
              </a:solidFill>
            </a:rPr>
            <a:t>-vel</a:t>
          </a:r>
          <a:r>
            <a:rPr lang="hu-HU" sz="1700" kern="1200" dirty="0" smtClean="0">
              <a:solidFill>
                <a:schemeClr val="tx1"/>
              </a:solidFill>
            </a:rPr>
            <a:t>, </a:t>
          </a:r>
          <a:r>
            <a:rPr lang="hu-HU" sz="1700" kern="1200" dirty="0" err="1" smtClean="0">
              <a:solidFill>
                <a:schemeClr val="tx1"/>
              </a:solidFill>
            </a:rPr>
            <a:t>-vá</a:t>
          </a:r>
          <a:r>
            <a:rPr lang="hu-HU" sz="1700" kern="1200" dirty="0" smtClean="0">
              <a:solidFill>
                <a:schemeClr val="tx1"/>
              </a:solidFill>
            </a:rPr>
            <a:t>/</a:t>
          </a:r>
          <a:r>
            <a:rPr lang="hu-HU" sz="1700" kern="1200" dirty="0" err="1" smtClean="0">
              <a:solidFill>
                <a:schemeClr val="tx1"/>
              </a:solidFill>
            </a:rPr>
            <a:t>-vé</a:t>
          </a:r>
          <a:r>
            <a:rPr lang="hu-HU" sz="1700" kern="1200" dirty="0" smtClean="0">
              <a:solidFill>
                <a:schemeClr val="tx1"/>
              </a:solidFill>
            </a:rPr>
            <a:t> toldalék járul, </a:t>
          </a:r>
          <a:r>
            <a:rPr lang="hu-HU" sz="1700" kern="1200" dirty="0" err="1" smtClean="0">
              <a:solidFill>
                <a:schemeClr val="tx1"/>
              </a:solidFill>
            </a:rPr>
            <a:t>pl.félele</a:t>
          </a:r>
          <a:r>
            <a:rPr lang="hu-HU" sz="1700" b="1" kern="1200" dirty="0" err="1" smtClean="0">
              <a:solidFill>
                <a:srgbClr val="C00000"/>
              </a:solidFill>
            </a:rPr>
            <a:t>m</a:t>
          </a:r>
          <a:r>
            <a:rPr lang="hu-HU" sz="1700" kern="1200" dirty="0" smtClean="0">
              <a:solidFill>
                <a:schemeClr val="tx1"/>
              </a:solidFill>
            </a:rPr>
            <a:t>+</a:t>
          </a:r>
          <a:r>
            <a:rPr lang="hu-HU" sz="1700" b="1" kern="1200" dirty="0" err="1" smtClean="0">
              <a:solidFill>
                <a:srgbClr val="C00000"/>
              </a:solidFill>
            </a:rPr>
            <a:t>v</a:t>
          </a:r>
          <a:r>
            <a:rPr lang="hu-HU" sz="1700" kern="1200" dirty="0" err="1" smtClean="0">
              <a:solidFill>
                <a:schemeClr val="tx1"/>
              </a:solidFill>
            </a:rPr>
            <a:t>el</a:t>
          </a:r>
          <a:r>
            <a:rPr lang="hu-HU" sz="1700" kern="1200" dirty="0" smtClean="0">
              <a:solidFill>
                <a:schemeClr val="tx1"/>
              </a:solidFill>
            </a:rPr>
            <a:t>=félele</a:t>
          </a:r>
          <a:r>
            <a:rPr lang="hu-HU" sz="1700" b="1" kern="1200" dirty="0" smtClean="0">
              <a:solidFill>
                <a:srgbClr val="C00000"/>
              </a:solidFill>
            </a:rPr>
            <a:t>mm</a:t>
          </a:r>
          <a:r>
            <a:rPr lang="hu-HU" sz="1700" kern="1200" dirty="0" smtClean="0">
              <a:solidFill>
                <a:schemeClr val="tx1"/>
              </a:solidFill>
            </a:rPr>
            <a:t>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1"/>
              </a:solidFill>
            </a:rPr>
            <a:t>2. Ha –s/</a:t>
          </a:r>
          <a:r>
            <a:rPr lang="hu-HU" sz="1700" kern="1200" dirty="0" err="1" smtClean="0">
              <a:solidFill>
                <a:schemeClr val="tx1"/>
              </a:solidFill>
            </a:rPr>
            <a:t>-sz</a:t>
          </a:r>
          <a:r>
            <a:rPr lang="hu-HU" sz="1700" kern="1200" dirty="0" smtClean="0">
              <a:solidFill>
                <a:schemeClr val="tx1"/>
              </a:solidFill>
            </a:rPr>
            <a:t>/</a:t>
          </a:r>
          <a:r>
            <a:rPr lang="hu-HU" sz="1700" kern="1200" dirty="0" err="1" smtClean="0">
              <a:solidFill>
                <a:schemeClr val="tx1"/>
              </a:solidFill>
            </a:rPr>
            <a:t>-z</a:t>
          </a:r>
          <a:r>
            <a:rPr lang="hu-HU" sz="1700" kern="1200" dirty="0" smtClean="0">
              <a:solidFill>
                <a:schemeClr val="tx1"/>
              </a:solidFill>
            </a:rPr>
            <a:t>/</a:t>
          </a:r>
          <a:r>
            <a:rPr lang="hu-HU" sz="1700" kern="1200" dirty="0" err="1" smtClean="0">
              <a:solidFill>
                <a:schemeClr val="tx1"/>
              </a:solidFill>
            </a:rPr>
            <a:t>-dz</a:t>
          </a:r>
          <a:r>
            <a:rPr lang="hu-HU" sz="1700" kern="1200" dirty="0" smtClean="0">
              <a:solidFill>
                <a:schemeClr val="tx1"/>
              </a:solidFill>
            </a:rPr>
            <a:t> végű igék mellé j toldalék járul, pl. mos+j=moss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>
              <a:solidFill>
                <a:schemeClr val="tx1"/>
              </a:solidFill>
            </a:rPr>
            <a:t>3. Ha </a:t>
          </a:r>
          <a:r>
            <a:rPr lang="hu-HU" sz="1700" b="1" kern="1200" dirty="0" smtClean="0">
              <a:solidFill>
                <a:srgbClr val="C00000"/>
              </a:solidFill>
            </a:rPr>
            <a:t>ez/az</a:t>
          </a:r>
          <a:r>
            <a:rPr lang="hu-HU" sz="1700" kern="1200" dirty="0" smtClean="0">
              <a:solidFill>
                <a:schemeClr val="tx1"/>
              </a:solidFill>
            </a:rPr>
            <a:t> mutatószó+</a:t>
          </a:r>
          <a:r>
            <a:rPr lang="hu-HU" sz="1700" kern="1200" dirty="0" err="1" smtClean="0">
              <a:solidFill>
                <a:schemeClr val="tx1"/>
              </a:solidFill>
            </a:rPr>
            <a:t>-</a:t>
          </a:r>
          <a:r>
            <a:rPr lang="hu-HU" sz="1700" b="1" kern="1200" dirty="0" err="1" smtClean="0">
              <a:solidFill>
                <a:srgbClr val="C00000"/>
              </a:solidFill>
            </a:rPr>
            <a:t>val</a:t>
          </a:r>
          <a:r>
            <a:rPr lang="hu-HU" sz="1700" b="1" kern="1200" dirty="0" smtClean="0">
              <a:solidFill>
                <a:srgbClr val="C00000"/>
              </a:solidFill>
            </a:rPr>
            <a:t>/</a:t>
          </a:r>
          <a:r>
            <a:rPr lang="hu-HU" sz="1700" b="1" kern="1200" dirty="0" err="1" smtClean="0">
              <a:solidFill>
                <a:srgbClr val="C00000"/>
              </a:solidFill>
            </a:rPr>
            <a:t>-vel</a:t>
          </a:r>
          <a:r>
            <a:rPr lang="hu-HU" sz="1700" b="1" kern="1200" dirty="0" smtClean="0">
              <a:solidFill>
                <a:srgbClr val="C00000"/>
              </a:solidFill>
            </a:rPr>
            <a:t> </a:t>
          </a:r>
          <a:r>
            <a:rPr lang="hu-HU" sz="1700" kern="1200" dirty="0" smtClean="0">
              <a:solidFill>
                <a:schemeClr val="tx1"/>
              </a:solidFill>
            </a:rPr>
            <a:t>toldalék= e</a:t>
          </a:r>
          <a:r>
            <a:rPr lang="hu-HU" sz="1700" b="1" kern="1200" dirty="0" smtClean="0">
              <a:solidFill>
                <a:srgbClr val="C00000"/>
              </a:solidFill>
            </a:rPr>
            <a:t>zz</a:t>
          </a:r>
          <a:r>
            <a:rPr lang="hu-HU" sz="1700" kern="1200" dirty="0" smtClean="0">
              <a:solidFill>
                <a:schemeClr val="tx1"/>
              </a:solidFill>
            </a:rPr>
            <a:t>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/>
        </a:p>
      </dsp:txBody>
      <dsp:txXfrm rot="10800000">
        <a:off x="0" y="3481726"/>
        <a:ext cx="4248472" cy="1964366"/>
      </dsp:txXfrm>
    </dsp:sp>
    <dsp:sp modelId="{15E8981E-5C15-4042-9FC7-35C7A41B63F8}">
      <dsp:nvSpPr>
        <dsp:cNvPr id="0" name=""/>
        <dsp:cNvSpPr/>
      </dsp:nvSpPr>
      <dsp:spPr>
        <a:xfrm rot="5400000">
          <a:off x="4924890" y="2061113"/>
          <a:ext cx="2700300" cy="4150804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u="sng" kern="1200" dirty="0" smtClean="0"/>
            <a:t>Írásban nem jelölt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Bár ejtésben végbemegy a teljes hasonulás, a betűkettőzést csak halljuk, de nem jelöljük. Feltüntetjük a szótőt és a toldalékot is.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Pl. á</a:t>
          </a:r>
          <a:r>
            <a:rPr lang="hu-HU" sz="1900" b="1" kern="1200" dirty="0" smtClean="0">
              <a:solidFill>
                <a:srgbClr val="C00000"/>
              </a:solidFill>
            </a:rPr>
            <a:t>llj</a:t>
          </a:r>
          <a:r>
            <a:rPr lang="hu-HU" sz="1900" kern="1200" dirty="0" smtClean="0"/>
            <a:t>atok, ha</a:t>
          </a:r>
          <a:r>
            <a:rPr lang="hu-HU" sz="1900" b="1" kern="1200" dirty="0" smtClean="0">
              <a:solidFill>
                <a:srgbClr val="C00000"/>
              </a:solidFill>
            </a:rPr>
            <a:t>gyj</a:t>
          </a:r>
          <a:r>
            <a:rPr lang="hu-HU" sz="1900" kern="1200" dirty="0" smtClean="0"/>
            <a:t>atok, figye</a:t>
          </a:r>
          <a:r>
            <a:rPr lang="hu-HU" sz="1900" b="1" kern="1200" dirty="0" smtClean="0">
              <a:solidFill>
                <a:srgbClr val="C00000"/>
              </a:solidFill>
            </a:rPr>
            <a:t>lj</a:t>
          </a:r>
          <a:r>
            <a:rPr lang="hu-HU" sz="1900" kern="1200" dirty="0" smtClean="0"/>
            <a:t>etek, egé</a:t>
          </a:r>
          <a:r>
            <a:rPr lang="hu-HU" sz="1900" b="1" kern="1200" dirty="0" smtClean="0">
              <a:solidFill>
                <a:srgbClr val="C00000"/>
              </a:solidFill>
            </a:rPr>
            <a:t>szs</a:t>
          </a:r>
          <a:r>
            <a:rPr lang="hu-HU" sz="1900" kern="1200" dirty="0" smtClean="0"/>
            <a:t>ég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 dirty="0"/>
        </a:p>
      </dsp:txBody>
      <dsp:txXfrm rot="-5400000">
        <a:off x="4199638" y="3461439"/>
        <a:ext cx="4150804" cy="2025225"/>
      </dsp:txXfrm>
    </dsp:sp>
    <dsp:sp modelId="{602354C8-5848-480E-BAD0-56445FE1841A}">
      <dsp:nvSpPr>
        <dsp:cNvPr id="0" name=""/>
        <dsp:cNvSpPr/>
      </dsp:nvSpPr>
      <dsp:spPr>
        <a:xfrm>
          <a:off x="3050807" y="2344130"/>
          <a:ext cx="2137481" cy="4646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Hasonulás</a:t>
          </a:r>
          <a:endParaRPr lang="hu-HU" sz="3200" b="1" kern="1200" dirty="0"/>
        </a:p>
      </dsp:txBody>
      <dsp:txXfrm>
        <a:off x="3073491" y="2366814"/>
        <a:ext cx="2092113" cy="419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9B6720-966E-4281-9703-13724435F0CA}" type="datetimeFigureOut">
              <a:rPr lang="hu-HU" smtClean="0"/>
              <a:t>2016.10.23.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0CEF76-2CA4-4F91-8618-2333D5C93B62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C00000"/>
                </a:solidFill>
                <a:effectLst/>
              </a:rPr>
              <a:t>A mássalhangzótörvények</a:t>
            </a:r>
            <a:endParaRPr lang="hu-H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Összeolvadás, rövidülés, kiesés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29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23076" cy="86409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effectLst/>
              </a:rPr>
              <a:t>Hangoló</a:t>
            </a:r>
            <a:endParaRPr lang="hu-HU" sz="3200" b="1" dirty="0">
              <a:effectLst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idx="2"/>
          </p:nvPr>
        </p:nvSpPr>
        <p:spPr>
          <a:xfrm>
            <a:off x="1502835" y="2780928"/>
            <a:ext cx="4581333" cy="417646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Ha szeretnéd jól elsajátítani a magyar helyesírást </a:t>
            </a:r>
          </a:p>
          <a:p>
            <a:r>
              <a:rPr lang="hu-HU" sz="3200" dirty="0" smtClean="0"/>
              <a:t>és jobban megérteni a mássalhangzótörvényeket, a tanulás mellett csak FIGYELJ és FÜLELJ! 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76672"/>
            <a:ext cx="2376264" cy="23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88640"/>
            <a:ext cx="35638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187624" y="206877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Mit ejtek ki? </a:t>
            </a:r>
            <a:endParaRPr lang="hu-HU" sz="2000" b="1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59026" y="197287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Mit hallok?</a:t>
            </a:r>
            <a:endParaRPr lang="hu-HU" sz="20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14" y="2924944"/>
            <a:ext cx="275775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6084168" y="306896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Hogyan írom?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dirty="0" smtClean="0">
                <a:effectLst/>
              </a:rPr>
              <a:t>Emlékeztető</a:t>
            </a:r>
            <a:endParaRPr lang="hu-HU" dirty="0">
              <a:effectLst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60643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0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593" y="116632"/>
            <a:ext cx="8229600" cy="922114"/>
          </a:xfrm>
        </p:spPr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154193"/>
              </p:ext>
            </p:extLst>
          </p:nvPr>
        </p:nvGraphicFramePr>
        <p:xfrm>
          <a:off x="395536" y="1147955"/>
          <a:ext cx="83016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22748" y="305156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Pl. horgá</a:t>
            </a:r>
            <a:r>
              <a:rPr lang="hu-HU" b="1" dirty="0" smtClean="0">
                <a:solidFill>
                  <a:srgbClr val="C00000"/>
                </a:solidFill>
              </a:rPr>
              <a:t>szb</a:t>
            </a:r>
            <a:r>
              <a:rPr lang="hu-HU" dirty="0" smtClean="0"/>
              <a:t>ot: zöngésedés</a:t>
            </a:r>
          </a:p>
          <a:p>
            <a:r>
              <a:rPr lang="hu-HU" dirty="0" smtClean="0"/>
              <a:t>	↓↓</a:t>
            </a:r>
            <a:endParaRPr lang="hu-HU" dirty="0"/>
          </a:p>
          <a:p>
            <a:r>
              <a:rPr lang="hu-HU" dirty="0"/>
              <a:t>z</a:t>
            </a:r>
            <a:r>
              <a:rPr lang="hu-HU" dirty="0" smtClean="0"/>
              <a:t>öngétlen	</a:t>
            </a:r>
            <a:r>
              <a:rPr lang="hu-HU" dirty="0" err="1"/>
              <a:t>-</a:t>
            </a:r>
            <a:r>
              <a:rPr lang="hu-HU" dirty="0" err="1" smtClean="0"/>
              <a:t>zöngés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178194"/>
            <a:ext cx="528191" cy="67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/>
              </a:rPr>
              <a:t>Új ismeretek</a:t>
            </a:r>
            <a:endParaRPr lang="hu-HU" sz="2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Összeolvadás</a:t>
            </a:r>
          </a:p>
          <a:p>
            <a:pPr marL="137160" indent="0" algn="ctr">
              <a:buNone/>
            </a:pPr>
            <a:r>
              <a:rPr lang="hu-HU" sz="2400" dirty="0" smtClean="0"/>
              <a:t>Ha két egymás mellett álló </a:t>
            </a:r>
            <a:r>
              <a:rPr lang="hu-HU" sz="2400" dirty="0" err="1" smtClean="0"/>
              <a:t>msh</a:t>
            </a:r>
            <a:r>
              <a:rPr lang="hu-HU" sz="2400" dirty="0" smtClean="0"/>
              <a:t>. a kiejtésben úgy változik meg, hogy helyettük egy 3. hangot hallunk, akkor </a:t>
            </a:r>
            <a:r>
              <a:rPr lang="hu-HU" sz="2400" b="1" u="sng" dirty="0" smtClean="0"/>
              <a:t>összeolvadás</a:t>
            </a:r>
            <a:r>
              <a:rPr lang="hu-HU" sz="2400" dirty="0" smtClean="0"/>
              <a:t>ról beszélünk. </a:t>
            </a:r>
          </a:p>
          <a:p>
            <a:pPr marL="137160" indent="0" algn="ctr">
              <a:buNone/>
            </a:pPr>
            <a:r>
              <a:rPr lang="hu-HU" sz="2400" dirty="0" smtClean="0"/>
              <a:t>Bizonyos hangcsoportok esetében mindig bekövetkezik:</a:t>
            </a:r>
          </a:p>
          <a:p>
            <a:pPr marL="137160" indent="0" algn="ctr">
              <a:buNone/>
            </a:pPr>
            <a:r>
              <a:rPr lang="hu-HU" sz="2400" dirty="0" smtClean="0"/>
              <a:t>( t/d/n-hez járuló s/</a:t>
            </a:r>
            <a:r>
              <a:rPr lang="hu-HU" sz="2400" dirty="0" err="1" smtClean="0"/>
              <a:t>sz</a:t>
            </a:r>
            <a:r>
              <a:rPr lang="hu-HU" sz="2400" dirty="0" smtClean="0"/>
              <a:t>/j hangok) esetében</a:t>
            </a:r>
            <a:endParaRPr lang="hu-H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2" y="2276872"/>
            <a:ext cx="346951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51520" y="11967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</a:rPr>
              <a:t>Az összeolvadás, a rövidülés és a kiesés</a:t>
            </a:r>
            <a:endParaRPr lang="hu-H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95085"/>
              </p:ext>
            </p:extLst>
          </p:nvPr>
        </p:nvGraphicFramePr>
        <p:xfrm>
          <a:off x="2699792" y="3573016"/>
          <a:ext cx="631202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047777"/>
                <a:gridCol w="2104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Összeolvadó </a:t>
                      </a:r>
                      <a:r>
                        <a:rPr lang="hu-HU" dirty="0" err="1" smtClean="0"/>
                        <a:t>msh.-k</a:t>
                      </a:r>
                      <a:endParaRPr lang="hu-H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Helyettük kiejtett hang</a:t>
                      </a:r>
                      <a:endParaRPr lang="hu-H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Példák</a:t>
                      </a:r>
                      <a:endParaRPr lang="hu-H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t+</a:t>
                      </a:r>
                      <a:r>
                        <a:rPr lang="hu-HU" dirty="0" err="1" smtClean="0"/>
                        <a:t>sz</a:t>
                      </a:r>
                      <a:r>
                        <a:rPr lang="hu-HU" dirty="0" smtClean="0"/>
                        <a:t> /d+</a:t>
                      </a:r>
                      <a:r>
                        <a:rPr lang="hu-HU" dirty="0" err="1" smtClean="0"/>
                        <a:t>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cc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tsz</a:t>
                      </a:r>
                      <a:r>
                        <a:rPr lang="hu-HU" dirty="0" smtClean="0"/>
                        <a:t>i, hala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dsz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t+s/d+s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cs</a:t>
                      </a:r>
                      <a:r>
                        <a:rPr lang="hu-HU" dirty="0" smtClean="0"/>
                        <a:t>/</a:t>
                      </a:r>
                      <a:r>
                        <a:rPr lang="hu-HU" dirty="0" err="1" smtClean="0"/>
                        <a:t>ccs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ön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ts</a:t>
                      </a:r>
                      <a:r>
                        <a:rPr lang="hu-HU" dirty="0" smtClean="0"/>
                        <a:t>, fű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ts</a:t>
                      </a:r>
                      <a:r>
                        <a:rPr lang="hu-HU" dirty="0" smtClean="0"/>
                        <a:t>etek, szilár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ds</a:t>
                      </a:r>
                      <a:r>
                        <a:rPr lang="hu-HU" dirty="0" smtClean="0"/>
                        <a:t>ág, szaba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ds</a:t>
                      </a:r>
                      <a:r>
                        <a:rPr lang="hu-HU" dirty="0" smtClean="0"/>
                        <a:t>ág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d+j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gy</a:t>
                      </a:r>
                      <a:r>
                        <a:rPr lang="hu-HU" dirty="0" smtClean="0"/>
                        <a:t>/</a:t>
                      </a:r>
                      <a:r>
                        <a:rPr lang="hu-HU" dirty="0" err="1" smtClean="0"/>
                        <a:t>ggy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kar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dj</a:t>
                      </a:r>
                      <a:r>
                        <a:rPr lang="hu-HU" dirty="0" smtClean="0"/>
                        <a:t>uk, mara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dj</a:t>
                      </a:r>
                      <a:r>
                        <a:rPr lang="hu-HU" dirty="0" smtClean="0"/>
                        <a:t>atok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n+j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nny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ke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nj</a:t>
                      </a:r>
                      <a:r>
                        <a:rPr lang="hu-HU" dirty="0" smtClean="0"/>
                        <a:t>ük,szappa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nj</a:t>
                      </a:r>
                      <a:r>
                        <a:rPr lang="hu-HU" dirty="0" smtClean="0"/>
                        <a:t>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t+j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ty</a:t>
                      </a:r>
                      <a:r>
                        <a:rPr lang="hu-HU" dirty="0" smtClean="0"/>
                        <a:t>/</a:t>
                      </a:r>
                      <a:r>
                        <a:rPr lang="hu-HU" dirty="0" err="1" smtClean="0"/>
                        <a:t>tty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bol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tj</a:t>
                      </a:r>
                      <a:r>
                        <a:rPr lang="hu-HU" dirty="0" smtClean="0"/>
                        <a:t>a, nyi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tj</a:t>
                      </a:r>
                      <a:r>
                        <a:rPr lang="hu-HU" dirty="0" smtClean="0"/>
                        <a:t>a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1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Beugrató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</a:t>
            </a:r>
            <a:r>
              <a:rPr lang="hu-HU" b="1" u="sng" dirty="0" smtClean="0">
                <a:solidFill>
                  <a:srgbClr val="FFFF00"/>
                </a:solidFill>
              </a:rPr>
              <a:t>összeolvadás</a:t>
            </a:r>
            <a:r>
              <a:rPr lang="hu-HU" dirty="0" smtClean="0"/>
              <a:t>nál  a szomszédos </a:t>
            </a:r>
            <a:r>
              <a:rPr lang="hu-HU" dirty="0" err="1" smtClean="0"/>
              <a:t>msh.-k</a:t>
            </a:r>
            <a:r>
              <a:rPr lang="hu-HU" dirty="0" smtClean="0"/>
              <a:t> </a:t>
            </a:r>
            <a:r>
              <a:rPr lang="hu-HU" u="sng" dirty="0" smtClean="0"/>
              <a:t>egyikét sem ejtjük</a:t>
            </a:r>
            <a:r>
              <a:rPr lang="hu-HU" dirty="0" smtClean="0"/>
              <a:t>, helyettük a változás miatt egy új, 3. hangot ejtünk. </a:t>
            </a:r>
          </a:p>
          <a:p>
            <a:pPr marL="137160" indent="0">
              <a:buNone/>
            </a:pPr>
            <a:r>
              <a:rPr lang="hu-HU" dirty="0" smtClean="0"/>
              <a:t>	Pl. me</a:t>
            </a:r>
            <a:r>
              <a:rPr lang="hu-HU" b="1" dirty="0" smtClean="0">
                <a:solidFill>
                  <a:srgbClr val="C00000"/>
                </a:solidFill>
              </a:rPr>
              <a:t>tsz</a:t>
            </a:r>
            <a:r>
              <a:rPr lang="hu-HU" dirty="0" smtClean="0"/>
              <a:t>i, kabá</a:t>
            </a:r>
            <a:r>
              <a:rPr lang="hu-HU" b="1" dirty="0" smtClean="0">
                <a:solidFill>
                  <a:srgbClr val="C00000"/>
                </a:solidFill>
              </a:rPr>
              <a:t>tj</a:t>
            </a:r>
            <a:r>
              <a:rPr lang="hu-HU" dirty="0" smtClean="0"/>
              <a:t>a</a:t>
            </a:r>
          </a:p>
          <a:p>
            <a:pPr lvl="4"/>
            <a:r>
              <a:rPr lang="hu-HU" dirty="0" smtClean="0"/>
              <a:t>↓		↓</a:t>
            </a:r>
          </a:p>
          <a:p>
            <a:pPr marL="1362456" lvl="4" indent="0">
              <a:buNone/>
            </a:pPr>
            <a:r>
              <a:rPr lang="hu-HU" sz="3200" b="1" dirty="0" err="1">
                <a:solidFill>
                  <a:srgbClr val="C00000"/>
                </a:solidFill>
              </a:rPr>
              <a:t>c</a:t>
            </a:r>
            <a:r>
              <a:rPr lang="hu-HU" sz="3200" b="1" dirty="0" err="1" smtClean="0">
                <a:solidFill>
                  <a:srgbClr val="C00000"/>
                </a:solidFill>
              </a:rPr>
              <a:t>c</a:t>
            </a:r>
            <a:r>
              <a:rPr lang="hu-HU" b="1" dirty="0" smtClean="0">
                <a:solidFill>
                  <a:srgbClr val="C00000"/>
                </a:solidFill>
              </a:rPr>
              <a:t>		</a:t>
            </a:r>
            <a:r>
              <a:rPr lang="hu-HU" sz="3200" dirty="0" err="1" smtClean="0">
                <a:solidFill>
                  <a:srgbClr val="C00000"/>
                </a:solidFill>
              </a:rPr>
              <a:t>tty</a:t>
            </a:r>
            <a:endParaRPr lang="hu-HU" sz="3200" dirty="0" smtClean="0">
              <a:solidFill>
                <a:srgbClr val="C00000"/>
              </a:solidFill>
            </a:endParaRPr>
          </a:p>
          <a:p>
            <a:pPr marL="1362456" lvl="4" indent="0">
              <a:buNone/>
            </a:pPr>
            <a:r>
              <a:rPr lang="hu-HU" sz="3200" dirty="0">
                <a:solidFill>
                  <a:srgbClr val="C00000"/>
                </a:solidFill>
              </a:rPr>
              <a:t>	</a:t>
            </a:r>
            <a:r>
              <a:rPr lang="hu-HU" sz="3200" b="1" dirty="0" smtClean="0">
                <a:solidFill>
                  <a:srgbClr val="FFFF00"/>
                </a:solidFill>
              </a:rPr>
              <a:t>3.hang</a:t>
            </a:r>
          </a:p>
          <a:p>
            <a:pPr marL="13716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</a:t>
            </a:r>
            <a:r>
              <a:rPr lang="hu-HU" b="1" u="sng" dirty="0" smtClean="0">
                <a:solidFill>
                  <a:srgbClr val="FFFF00"/>
                </a:solidFill>
              </a:rPr>
              <a:t>írásban jelöletlen teljes hasonulás</a:t>
            </a:r>
            <a:r>
              <a:rPr lang="hu-HU" dirty="0" smtClean="0"/>
              <a:t>nál a 2 hang közül csak az egyik </a:t>
            </a:r>
            <a:r>
              <a:rPr lang="hu-HU" dirty="0" err="1" smtClean="0"/>
              <a:t>msh</a:t>
            </a:r>
            <a:r>
              <a:rPr lang="hu-HU" dirty="0" smtClean="0"/>
              <a:t>. változik meg, ezt ejtjük majd hosszabban. </a:t>
            </a:r>
          </a:p>
          <a:p>
            <a:pPr marL="137160" indent="0" algn="ctr">
              <a:buNone/>
            </a:pPr>
            <a:r>
              <a:rPr lang="hu-HU" dirty="0" smtClean="0"/>
              <a:t>Tehát ezt kettőzzük, de írásunk nem jelöli.</a:t>
            </a:r>
          </a:p>
          <a:p>
            <a:pPr marL="137160" indent="0">
              <a:buNone/>
            </a:pPr>
            <a:r>
              <a:rPr lang="hu-HU" dirty="0" smtClean="0"/>
              <a:t>Pl. vité</a:t>
            </a:r>
            <a:r>
              <a:rPr lang="hu-HU" b="1" dirty="0" smtClean="0">
                <a:solidFill>
                  <a:srgbClr val="C00000"/>
                </a:solidFill>
              </a:rPr>
              <a:t>zs</a:t>
            </a:r>
            <a:r>
              <a:rPr lang="hu-HU" dirty="0" smtClean="0"/>
              <a:t>ég, fa</a:t>
            </a:r>
            <a:r>
              <a:rPr lang="hu-HU" b="1" dirty="0" smtClean="0">
                <a:solidFill>
                  <a:srgbClr val="C00000"/>
                </a:solidFill>
              </a:rPr>
              <a:t>gyj</a:t>
            </a:r>
            <a:r>
              <a:rPr lang="hu-HU" dirty="0" smtClean="0"/>
              <a:t>on</a:t>
            </a:r>
          </a:p>
          <a:p>
            <a:pPr marL="137160" indent="0">
              <a:buNone/>
            </a:pPr>
            <a:r>
              <a:rPr lang="hu-HU" dirty="0"/>
              <a:t>	</a:t>
            </a:r>
            <a:r>
              <a:rPr lang="hu-HU" dirty="0" smtClean="0"/>
              <a:t>↓	↓</a:t>
            </a:r>
          </a:p>
          <a:p>
            <a:pPr marL="137160" indent="0">
              <a:buNone/>
            </a:pPr>
            <a:r>
              <a:rPr lang="hu-HU" dirty="0"/>
              <a:t>	</a:t>
            </a:r>
            <a:r>
              <a:rPr lang="hu-HU" sz="3500" b="1" dirty="0" err="1" smtClean="0">
                <a:solidFill>
                  <a:srgbClr val="C00000"/>
                </a:solidFill>
              </a:rPr>
              <a:t>ss</a:t>
            </a:r>
            <a:r>
              <a:rPr lang="hu-HU" sz="3500" b="1" dirty="0" smtClean="0">
                <a:solidFill>
                  <a:srgbClr val="C00000"/>
                </a:solidFill>
              </a:rPr>
              <a:t>	</a:t>
            </a:r>
            <a:r>
              <a:rPr lang="hu-HU" sz="3500" b="1" dirty="0" err="1" smtClean="0">
                <a:solidFill>
                  <a:srgbClr val="C00000"/>
                </a:solidFill>
              </a:rPr>
              <a:t>ggy</a:t>
            </a:r>
            <a:endParaRPr lang="hu-HU" sz="3500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69269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Könnyen össze lehet téveszteni az összeolvadást </a:t>
            </a:r>
          </a:p>
          <a:p>
            <a:pPr algn="ctr"/>
            <a:r>
              <a:rPr lang="hu-HU" sz="2000" b="1" dirty="0" smtClean="0"/>
              <a:t>az írásban jelöletlen teljes hasonulással. </a:t>
            </a:r>
          </a:p>
          <a:p>
            <a:pPr algn="ctr"/>
            <a:r>
              <a:rPr lang="hu-HU" sz="2000" b="1" dirty="0" smtClean="0"/>
              <a:t>Miért? Mert mindkettőnél 'hallani véljük’ a betűkettőzést. Csakhogy…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266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marL="137160" indent="0" algn="ctr">
              <a:buNone/>
            </a:pP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A rövidülés (</a:t>
            </a:r>
            <a:r>
              <a:rPr lang="hu-HU" b="1" u="sng" dirty="0" err="1" smtClean="0">
                <a:solidFill>
                  <a:schemeClr val="accent5">
                    <a:lumMod val="75000"/>
                  </a:schemeClr>
                </a:solidFill>
              </a:rPr>
              <a:t>msh.rövidülés</a:t>
            </a: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137160" indent="0" algn="ctr">
              <a:buNone/>
            </a:pPr>
            <a:endParaRPr lang="hu-HU" b="1" u="sng" dirty="0"/>
          </a:p>
          <a:p>
            <a:pPr marL="137160" indent="0" algn="ctr">
              <a:buNone/>
            </a:pPr>
            <a:r>
              <a:rPr lang="hu-HU" dirty="0" smtClean="0"/>
              <a:t>Ha </a:t>
            </a:r>
            <a:r>
              <a:rPr lang="hu-HU" i="1" dirty="0" smtClean="0"/>
              <a:t>két egyforma </a:t>
            </a:r>
            <a:r>
              <a:rPr lang="hu-HU" dirty="0" smtClean="0"/>
              <a:t>mássalhangzó mellé </a:t>
            </a:r>
            <a:r>
              <a:rPr lang="hu-HU" i="1" dirty="0" smtClean="0"/>
              <a:t>egy újabb </a:t>
            </a:r>
            <a:r>
              <a:rPr lang="hu-HU" i="1" dirty="0" err="1" smtClean="0"/>
              <a:t>msh.kerül</a:t>
            </a:r>
            <a:r>
              <a:rPr lang="hu-HU" dirty="0" smtClean="0"/>
              <a:t>, </a:t>
            </a:r>
            <a:r>
              <a:rPr lang="hu-HU" b="1" dirty="0" smtClean="0">
                <a:solidFill>
                  <a:srgbClr val="FFFF00"/>
                </a:solidFill>
              </a:rPr>
              <a:t>rövidülést</a:t>
            </a:r>
            <a:r>
              <a:rPr lang="hu-HU" dirty="0" smtClean="0"/>
              <a:t> figyelhetünk meg. Ilyenkor </a:t>
            </a:r>
            <a:r>
              <a:rPr lang="hu-HU" b="1" dirty="0" smtClean="0">
                <a:solidFill>
                  <a:srgbClr val="C00000"/>
                </a:solidFill>
              </a:rPr>
              <a:t>a hosszú </a:t>
            </a:r>
            <a:r>
              <a:rPr lang="hu-HU" b="1" dirty="0" err="1" smtClean="0">
                <a:solidFill>
                  <a:srgbClr val="C00000"/>
                </a:solidFill>
              </a:rPr>
              <a:t>msh.-t</a:t>
            </a:r>
            <a:r>
              <a:rPr lang="hu-HU" b="1" dirty="0" smtClean="0">
                <a:solidFill>
                  <a:srgbClr val="C00000"/>
                </a:solidFill>
              </a:rPr>
              <a:t> röviden ejtjük</a:t>
            </a:r>
            <a:r>
              <a:rPr lang="hu-HU" dirty="0" smtClean="0"/>
              <a:t>, DE kettőzve írjuk (tehát nincs írásban jelölve  a változás)!</a:t>
            </a:r>
          </a:p>
          <a:p>
            <a:pPr marL="137160" indent="0" algn="ctr">
              <a:buNone/>
            </a:pPr>
            <a:r>
              <a:rPr lang="hu-HU" dirty="0" smtClean="0"/>
              <a:t>Pl. szá</a:t>
            </a:r>
            <a:r>
              <a:rPr lang="hu-HU" b="1" dirty="0" smtClean="0">
                <a:solidFill>
                  <a:srgbClr val="C00000"/>
                </a:solidFill>
              </a:rPr>
              <a:t>ll</a:t>
            </a:r>
            <a:r>
              <a:rPr lang="hu-HU" dirty="0" smtClean="0"/>
              <a:t>nak→szá</a:t>
            </a:r>
            <a:r>
              <a:rPr lang="hu-HU" b="1" dirty="0" smtClean="0">
                <a:solidFill>
                  <a:srgbClr val="C00000"/>
                </a:solidFill>
              </a:rPr>
              <a:t>l</a:t>
            </a:r>
            <a:r>
              <a:rPr lang="hu-HU" dirty="0" smtClean="0"/>
              <a:t>nak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pPr marL="137160" indent="0" algn="ctr">
              <a:buNone/>
            </a:pP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A kiesés (</a:t>
            </a:r>
            <a:r>
              <a:rPr lang="hu-HU" b="1" u="sng" dirty="0" err="1" smtClean="0">
                <a:solidFill>
                  <a:schemeClr val="accent5">
                    <a:lumMod val="75000"/>
                  </a:schemeClr>
                </a:solidFill>
              </a:rPr>
              <a:t>msh.kiesés</a:t>
            </a:r>
            <a:r>
              <a:rPr lang="hu-HU" b="1" u="sng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137160" indent="0" algn="ctr">
              <a:buNone/>
            </a:pPr>
            <a:endParaRPr lang="hu-HU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37160" indent="0" algn="ctr">
              <a:buNone/>
            </a:pPr>
            <a:endParaRPr lang="hu-HU" dirty="0" smtClean="0"/>
          </a:p>
          <a:p>
            <a:pPr marL="137160" indent="0" algn="ctr">
              <a:buNone/>
            </a:pPr>
            <a:r>
              <a:rPr lang="hu-HU" dirty="0" smtClean="0"/>
              <a:t>Ha </a:t>
            </a:r>
            <a:r>
              <a:rPr lang="hu-HU" i="1" dirty="0" smtClean="0"/>
              <a:t>3 különböző</a:t>
            </a:r>
            <a:r>
              <a:rPr lang="hu-HU" dirty="0" smtClean="0"/>
              <a:t> </a:t>
            </a:r>
            <a:r>
              <a:rPr lang="hu-HU" dirty="0" err="1" smtClean="0"/>
              <a:t>msh</a:t>
            </a:r>
            <a:r>
              <a:rPr lang="hu-HU" dirty="0" smtClean="0"/>
              <a:t>. kerül egymás mellé, közülük a </a:t>
            </a:r>
            <a:r>
              <a:rPr lang="hu-HU" b="1" dirty="0" smtClean="0">
                <a:solidFill>
                  <a:srgbClr val="C00000"/>
                </a:solidFill>
              </a:rPr>
              <a:t>középső hang</a:t>
            </a:r>
            <a:r>
              <a:rPr lang="hu-HU" dirty="0" smtClean="0"/>
              <a:t>-általában a </a:t>
            </a:r>
            <a:r>
              <a:rPr lang="hu-HU" b="1" dirty="0" smtClean="0">
                <a:solidFill>
                  <a:srgbClr val="C00000"/>
                </a:solidFill>
              </a:rPr>
              <a:t>t/d kiesik.</a:t>
            </a:r>
          </a:p>
          <a:p>
            <a:pPr marL="137160" indent="0" algn="ctr"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137160" indent="0" algn="ctr">
              <a:buNone/>
            </a:pPr>
            <a:r>
              <a:rPr lang="hu-HU" dirty="0" smtClean="0"/>
              <a:t>Pl. né</a:t>
            </a:r>
            <a:r>
              <a:rPr lang="hu-HU" b="1" dirty="0" smtClean="0">
                <a:solidFill>
                  <a:srgbClr val="C00000"/>
                </a:solidFill>
              </a:rPr>
              <a:t>zd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C00000"/>
                </a:solidFill>
              </a:rPr>
              <a:t>m</a:t>
            </a:r>
            <a:r>
              <a:rPr lang="hu-HU" dirty="0" smtClean="0"/>
              <a:t>eg= néz meg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73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Csoportmunka ellenőrzése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/>
          <a:lstStyle/>
          <a:p>
            <a:pPr marL="137160" indent="0">
              <a:buNone/>
            </a:pPr>
            <a:r>
              <a:rPr lang="hu-HU" b="1" u="sng" dirty="0" smtClean="0">
                <a:solidFill>
                  <a:srgbClr val="FFFF00"/>
                </a:solidFill>
              </a:rPr>
              <a:t>Összeolvadás: </a:t>
            </a:r>
            <a:r>
              <a:rPr lang="en-US" dirty="0" err="1" smtClean="0"/>
              <a:t>a</a:t>
            </a:r>
            <a:r>
              <a:rPr lang="en-US" b="1" dirty="0" err="1" smtClean="0">
                <a:solidFill>
                  <a:srgbClr val="FF0000"/>
                </a:solidFill>
              </a:rPr>
              <a:t>dj</a:t>
            </a:r>
            <a:r>
              <a:rPr lang="en-US" dirty="0" err="1" smtClean="0"/>
              <a:t>a</a:t>
            </a:r>
            <a:r>
              <a:rPr lang="en-US" dirty="0"/>
              <a:t>, </a:t>
            </a:r>
            <a:r>
              <a:rPr lang="en-US" dirty="0" err="1"/>
              <a:t>kú</a:t>
            </a:r>
            <a:r>
              <a:rPr lang="en-US" b="1" dirty="0" err="1">
                <a:solidFill>
                  <a:srgbClr val="FF0000"/>
                </a:solidFill>
              </a:rPr>
              <a:t>tj</a:t>
            </a:r>
            <a:r>
              <a:rPr lang="en-US" dirty="0" err="1"/>
              <a:t>a</a:t>
            </a:r>
            <a:r>
              <a:rPr lang="en-US" dirty="0"/>
              <a:t>, </a:t>
            </a:r>
            <a:r>
              <a:rPr lang="en-US" dirty="0" err="1" smtClean="0"/>
              <a:t>fe</a:t>
            </a:r>
            <a:r>
              <a:rPr lang="en-US" b="1" dirty="0" err="1" smtClean="0">
                <a:solidFill>
                  <a:srgbClr val="FF0000"/>
                </a:solidFill>
              </a:rPr>
              <a:t>nj</a:t>
            </a:r>
            <a:r>
              <a:rPr lang="en-US" dirty="0" err="1" smtClean="0"/>
              <a:t>ük</a:t>
            </a:r>
            <a:r>
              <a:rPr lang="hu-HU" dirty="0"/>
              <a:t>, já</a:t>
            </a:r>
            <a:r>
              <a:rPr lang="hu-HU" b="1" dirty="0">
                <a:solidFill>
                  <a:srgbClr val="FF0000"/>
                </a:solidFill>
              </a:rPr>
              <a:t>tsz</a:t>
            </a:r>
            <a:r>
              <a:rPr lang="hu-HU" dirty="0"/>
              <a:t>ik, </a:t>
            </a:r>
            <a:r>
              <a:rPr lang="hu-HU" dirty="0" smtClean="0"/>
              <a:t>mon</a:t>
            </a:r>
            <a:r>
              <a:rPr lang="hu-HU" b="1" dirty="0" smtClean="0">
                <a:solidFill>
                  <a:srgbClr val="FF0000"/>
                </a:solidFill>
              </a:rPr>
              <a:t>dj</a:t>
            </a:r>
            <a:r>
              <a:rPr lang="hu-HU" dirty="0" smtClean="0"/>
              <a:t>átok, hala</a:t>
            </a:r>
            <a:r>
              <a:rPr lang="hu-HU" b="1" dirty="0" smtClean="0">
                <a:solidFill>
                  <a:srgbClr val="FF0000"/>
                </a:solidFill>
              </a:rPr>
              <a:t>dsz</a:t>
            </a:r>
            <a:r>
              <a:rPr lang="hu-HU" dirty="0" smtClean="0"/>
              <a:t>, taní</a:t>
            </a:r>
            <a:r>
              <a:rPr lang="hu-HU" b="1" dirty="0" smtClean="0">
                <a:solidFill>
                  <a:srgbClr val="FF0000"/>
                </a:solidFill>
              </a:rPr>
              <a:t>tj</a:t>
            </a:r>
            <a:r>
              <a:rPr lang="hu-HU" dirty="0" smtClean="0"/>
              <a:t>a, kuta</a:t>
            </a:r>
            <a:r>
              <a:rPr lang="hu-HU" b="1" dirty="0" smtClean="0">
                <a:solidFill>
                  <a:srgbClr val="FF0000"/>
                </a:solidFill>
              </a:rPr>
              <a:t>tj</a:t>
            </a:r>
            <a:r>
              <a:rPr lang="hu-HU" dirty="0" smtClean="0"/>
              <a:t>a, va</a:t>
            </a:r>
            <a:r>
              <a:rPr lang="hu-HU" b="1" dirty="0" smtClean="0">
                <a:solidFill>
                  <a:srgbClr val="FF0000"/>
                </a:solidFill>
              </a:rPr>
              <a:t>dj</a:t>
            </a:r>
            <a:r>
              <a:rPr lang="hu-HU" dirty="0" smtClean="0"/>
              <a:t>ai, pa</a:t>
            </a:r>
            <a:r>
              <a:rPr lang="hu-HU" b="1" dirty="0" smtClean="0">
                <a:solidFill>
                  <a:srgbClr val="FF0000"/>
                </a:solidFill>
              </a:rPr>
              <a:t>dj</a:t>
            </a:r>
            <a:r>
              <a:rPr lang="hu-HU" dirty="0" smtClean="0"/>
              <a:t>ai, u</a:t>
            </a:r>
            <a:r>
              <a:rPr lang="hu-HU" b="1" dirty="0" smtClean="0">
                <a:solidFill>
                  <a:srgbClr val="FF0000"/>
                </a:solidFill>
              </a:rPr>
              <a:t>nj</a:t>
            </a:r>
            <a:r>
              <a:rPr lang="hu-HU" dirty="0" smtClean="0"/>
              <a:t>a</a:t>
            </a:r>
            <a:endParaRPr lang="hu-HU" dirty="0"/>
          </a:p>
          <a:p>
            <a:pPr marL="137160" indent="0">
              <a:buNone/>
            </a:pPr>
            <a:endParaRPr lang="hu-HU" dirty="0" smtClean="0"/>
          </a:p>
          <a:p>
            <a:pPr marL="137160" indent="0">
              <a:buNone/>
            </a:pPr>
            <a:r>
              <a:rPr lang="hu-HU" b="1" u="sng" dirty="0" smtClean="0">
                <a:solidFill>
                  <a:srgbClr val="FFFF00"/>
                </a:solidFill>
              </a:rPr>
              <a:t>Rövidülés: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te</a:t>
            </a:r>
            <a:r>
              <a:rPr lang="en-US" b="1" dirty="0" err="1">
                <a:solidFill>
                  <a:srgbClr val="FF0000"/>
                </a:solidFill>
              </a:rPr>
              <a:t>dd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prstClr val="white"/>
                </a:solidFill>
              </a:rPr>
              <a:t>e, </a:t>
            </a:r>
            <a:r>
              <a:rPr lang="hu-HU" dirty="0">
                <a:solidFill>
                  <a:prstClr val="white"/>
                </a:solidFill>
              </a:rPr>
              <a:t>jo</a:t>
            </a:r>
            <a:r>
              <a:rPr lang="hu-HU" b="1" dirty="0">
                <a:solidFill>
                  <a:srgbClr val="FF0000"/>
                </a:solidFill>
              </a:rPr>
              <a:t>bb</a:t>
            </a:r>
            <a:r>
              <a:rPr lang="hu-HU" dirty="0">
                <a:solidFill>
                  <a:prstClr val="white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l</a:t>
            </a:r>
            <a:r>
              <a:rPr lang="hu-HU" dirty="0">
                <a:solidFill>
                  <a:prstClr val="white"/>
                </a:solidFill>
              </a:rPr>
              <a:t>esz, me</a:t>
            </a:r>
            <a:r>
              <a:rPr lang="hu-HU" b="1" dirty="0">
                <a:solidFill>
                  <a:srgbClr val="FF0000"/>
                </a:solidFill>
              </a:rPr>
              <a:t>ggyb</a:t>
            </a:r>
            <a:r>
              <a:rPr lang="hu-HU" dirty="0">
                <a:solidFill>
                  <a:prstClr val="white"/>
                </a:solidFill>
              </a:rPr>
              <a:t>ől, </a:t>
            </a:r>
            <a:r>
              <a:rPr lang="hu-HU" dirty="0" smtClean="0">
                <a:solidFill>
                  <a:prstClr val="white"/>
                </a:solidFill>
              </a:rPr>
              <a:t>ke</a:t>
            </a:r>
            <a:r>
              <a:rPr lang="hu-HU" b="1" dirty="0" smtClean="0">
                <a:solidFill>
                  <a:srgbClr val="FF0000"/>
                </a:solidFill>
              </a:rPr>
              <a:t>zdd</a:t>
            </a:r>
            <a:r>
              <a:rPr lang="hu-HU" dirty="0" smtClean="0">
                <a:solidFill>
                  <a:prstClr val="white"/>
                </a:solidFill>
              </a:rPr>
              <a:t>, o</a:t>
            </a:r>
            <a:r>
              <a:rPr lang="hu-HU" b="1" dirty="0" smtClean="0">
                <a:solidFill>
                  <a:srgbClr val="FF0000"/>
                </a:solidFill>
              </a:rPr>
              <a:t>tth</a:t>
            </a:r>
            <a:r>
              <a:rPr lang="hu-HU" dirty="0" smtClean="0">
                <a:solidFill>
                  <a:prstClr val="white"/>
                </a:solidFill>
              </a:rPr>
              <a:t>on, á</a:t>
            </a:r>
            <a:r>
              <a:rPr lang="hu-HU" b="1" dirty="0" smtClean="0">
                <a:solidFill>
                  <a:srgbClr val="FF0000"/>
                </a:solidFill>
              </a:rPr>
              <a:t>ldd</a:t>
            </a:r>
            <a:r>
              <a:rPr lang="hu-HU" dirty="0" smtClean="0">
                <a:solidFill>
                  <a:prstClr val="white"/>
                </a:solidFill>
              </a:rPr>
              <a:t>, ha</a:t>
            </a:r>
            <a:r>
              <a:rPr lang="hu-HU" b="1" dirty="0" smtClean="0">
                <a:solidFill>
                  <a:srgbClr val="FF0000"/>
                </a:solidFill>
              </a:rPr>
              <a:t>llg</a:t>
            </a:r>
            <a:r>
              <a:rPr lang="hu-HU" dirty="0" smtClean="0">
                <a:solidFill>
                  <a:prstClr val="white"/>
                </a:solidFill>
              </a:rPr>
              <a:t>at, me</a:t>
            </a:r>
            <a:r>
              <a:rPr lang="hu-HU" b="1" dirty="0" smtClean="0">
                <a:solidFill>
                  <a:srgbClr val="FF0000"/>
                </a:solidFill>
              </a:rPr>
              <a:t>nnyd</a:t>
            </a:r>
            <a:r>
              <a:rPr lang="hu-HU" dirty="0" smtClean="0">
                <a:solidFill>
                  <a:prstClr val="white"/>
                </a:solidFill>
              </a:rPr>
              <a:t>örgés</a:t>
            </a:r>
          </a:p>
          <a:p>
            <a:pPr marL="137160" indent="0">
              <a:buNone/>
            </a:pPr>
            <a:endParaRPr lang="hu-HU" dirty="0">
              <a:solidFill>
                <a:prstClr val="white"/>
              </a:solidFill>
            </a:endParaRPr>
          </a:p>
          <a:p>
            <a:pPr marL="137160" indent="0">
              <a:buNone/>
            </a:pPr>
            <a:r>
              <a:rPr lang="hu-HU" b="1" u="sng" dirty="0" smtClean="0">
                <a:solidFill>
                  <a:srgbClr val="FFFF00"/>
                </a:solidFill>
              </a:rPr>
              <a:t>Kiesés: </a:t>
            </a:r>
            <a:r>
              <a:rPr lang="hu-HU" dirty="0" smtClean="0">
                <a:solidFill>
                  <a:prstClr val="white"/>
                </a:solidFill>
              </a:rPr>
              <a:t>rö</a:t>
            </a:r>
            <a:r>
              <a:rPr lang="hu-HU" b="1" dirty="0" smtClean="0">
                <a:solidFill>
                  <a:srgbClr val="FF0000"/>
                </a:solidFill>
              </a:rPr>
              <a:t>ntg</a:t>
            </a:r>
            <a:r>
              <a:rPr lang="hu-HU" dirty="0" smtClean="0">
                <a:solidFill>
                  <a:prstClr val="white"/>
                </a:solidFill>
              </a:rPr>
              <a:t>en, ra</a:t>
            </a:r>
            <a:r>
              <a:rPr lang="hu-HU" b="1" dirty="0" smtClean="0">
                <a:solidFill>
                  <a:srgbClr val="FF0000"/>
                </a:solidFill>
              </a:rPr>
              <a:t>jzsz</a:t>
            </a:r>
            <a:r>
              <a:rPr lang="hu-HU" dirty="0" smtClean="0">
                <a:solidFill>
                  <a:prstClr val="white"/>
                </a:solidFill>
              </a:rPr>
              <a:t>eg, re</a:t>
            </a:r>
            <a:r>
              <a:rPr lang="hu-HU" b="1" dirty="0" smtClean="0">
                <a:solidFill>
                  <a:srgbClr val="FF0000"/>
                </a:solidFill>
              </a:rPr>
              <a:t>ndt</a:t>
            </a:r>
            <a:r>
              <a:rPr lang="hu-HU" dirty="0" smtClean="0">
                <a:solidFill>
                  <a:prstClr val="white"/>
                </a:solidFill>
              </a:rPr>
              <a:t>artás, hozzá</a:t>
            </a:r>
            <a:r>
              <a:rPr lang="hu-HU" b="1" dirty="0" smtClean="0">
                <a:solidFill>
                  <a:srgbClr val="FF0000"/>
                </a:solidFill>
              </a:rPr>
              <a:t>nk k</a:t>
            </a:r>
            <a:r>
              <a:rPr lang="hu-HU" dirty="0" smtClean="0">
                <a:solidFill>
                  <a:prstClr val="white"/>
                </a:solidFill>
              </a:rPr>
              <a:t>épest, mo</a:t>
            </a:r>
            <a:r>
              <a:rPr lang="hu-HU" b="1" dirty="0" smtClean="0">
                <a:solidFill>
                  <a:srgbClr val="FF0000"/>
                </a:solidFill>
              </a:rPr>
              <a:t>ndd</a:t>
            </a:r>
            <a:r>
              <a:rPr lang="hu-HU" dirty="0" smtClean="0">
                <a:solidFill>
                  <a:prstClr val="white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m</a:t>
            </a:r>
            <a:r>
              <a:rPr lang="hu-HU" dirty="0" smtClean="0">
                <a:solidFill>
                  <a:prstClr val="white"/>
                </a:solidFill>
              </a:rPr>
              <a:t>eg, mi</a:t>
            </a:r>
            <a:r>
              <a:rPr lang="hu-HU" b="1" dirty="0" smtClean="0">
                <a:solidFill>
                  <a:srgbClr val="FF0000"/>
                </a:solidFill>
              </a:rPr>
              <a:t>ndny</a:t>
            </a:r>
            <a:r>
              <a:rPr lang="hu-HU" dirty="0" smtClean="0">
                <a:solidFill>
                  <a:prstClr val="white"/>
                </a:solidFill>
              </a:rPr>
              <a:t>ájan</a:t>
            </a:r>
          </a:p>
          <a:p>
            <a:pPr marL="137160" indent="0">
              <a:buNone/>
            </a:pPr>
            <a:endParaRPr lang="hu-HU" dirty="0">
              <a:solidFill>
                <a:prstClr val="white"/>
              </a:solidFill>
            </a:endParaRPr>
          </a:p>
          <a:p>
            <a:pPr marL="137160" indent="0" algn="ctr">
              <a:buNone/>
            </a:pPr>
            <a:r>
              <a:rPr lang="hu-HU" b="1" dirty="0" smtClean="0">
                <a:solidFill>
                  <a:srgbClr val="FFC000"/>
                </a:solidFill>
              </a:rPr>
              <a:t>Köszönöm a munkátokat! </a:t>
            </a:r>
          </a:p>
          <a:p>
            <a:pPr marL="13716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01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2. séma">
      <a:dk1>
        <a:sysClr val="windowText" lastClr="000000"/>
      </a:dk1>
      <a:lt1>
        <a:sysClr val="window" lastClr="FFFFFF"/>
      </a:lt1>
      <a:dk2>
        <a:srgbClr val="0B5394"/>
      </a:dk2>
      <a:lt2>
        <a:srgbClr val="00843C"/>
      </a:lt2>
      <a:accent1>
        <a:srgbClr val="00B050"/>
      </a:accent1>
      <a:accent2>
        <a:srgbClr val="009DD9"/>
      </a:accent2>
      <a:accent3>
        <a:srgbClr val="002060"/>
      </a:accent3>
      <a:accent4>
        <a:srgbClr val="002060"/>
      </a:accent4>
      <a:accent5>
        <a:srgbClr val="FFBE5F"/>
      </a:accent5>
      <a:accent6>
        <a:srgbClr val="7030A0"/>
      </a:accent6>
      <a:hlink>
        <a:srgbClr val="F49100"/>
      </a:hlink>
      <a:folHlink>
        <a:srgbClr val="C00000"/>
      </a:folHlink>
    </a:clrScheme>
    <a:fontScheme name="Egyéni 1. séma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536</Words>
  <Application>Microsoft Office PowerPoint</Application>
  <PresentationFormat>Diavetítés a képernyőre (4:3 oldalarány)</PresentationFormat>
  <Paragraphs>98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Hegycsúcs</vt:lpstr>
      <vt:lpstr>A mássalhangzótörvények</vt:lpstr>
      <vt:lpstr>Hangoló</vt:lpstr>
      <vt:lpstr>Emlékeztető</vt:lpstr>
      <vt:lpstr>Ismétlés</vt:lpstr>
      <vt:lpstr>Új ismeretek</vt:lpstr>
      <vt:lpstr>Beugrató </vt:lpstr>
      <vt:lpstr>PowerPoint bemutató</vt:lpstr>
      <vt:lpstr>Csoportmunka ellenőrzése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Hanna</dc:creator>
  <cp:lastModifiedBy>Hanna</cp:lastModifiedBy>
  <cp:revision>55</cp:revision>
  <dcterms:created xsi:type="dcterms:W3CDTF">2016-10-22T19:49:26Z</dcterms:created>
  <dcterms:modified xsi:type="dcterms:W3CDTF">2016-10-23T13:46:17Z</dcterms:modified>
</cp:coreProperties>
</file>