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39022-22B8-4FF2-A34A-7C06895A404A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4F49C-1271-40D2-BE91-BE5B5B6A8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837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8165F2-C6F9-4281-A736-4CD19BBE9395}" type="datetimeFigureOut">
              <a:rPr lang="hu-HU" smtClean="0"/>
              <a:t>2016.10.24.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D5DCE7-6ABA-4E9E-970D-D5083E306E6F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229168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kommunikációs folyamat </a:t>
            </a:r>
            <a:br>
              <a:rPr lang="hu-HU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tényezői és funkciói </a:t>
            </a:r>
            <a:endParaRPr lang="hu-HU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Nyelvtan</a:t>
            </a:r>
          </a:p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hu-H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sztály</a:t>
            </a:r>
          </a:p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Érettségi tétel kidolgozása</a:t>
            </a:r>
            <a:endParaRPr lang="hu-H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8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</a:rPr>
              <a:t>Például…</a:t>
            </a:r>
            <a:endParaRPr lang="hu-HU" sz="2800" b="1" dirty="0">
              <a:solidFill>
                <a:srgbClr val="FFC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>
          <a:xfrm>
            <a:off x="179512" y="908720"/>
            <a:ext cx="3286001" cy="5217443"/>
          </a:xfrm>
        </p:spPr>
        <p:txBody>
          <a:bodyPr>
            <a:normAutofit/>
          </a:bodyPr>
          <a:lstStyle/>
          <a:p>
            <a:pPr marL="548640" lvl="0" indent="-41148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hu-HU" sz="2200" b="1" u="sng" dirty="0">
                <a:solidFill>
                  <a:srgbClr val="900000"/>
                </a:solidFill>
              </a:rPr>
              <a:t>Felhívó funkció: </a:t>
            </a:r>
            <a:r>
              <a:rPr lang="hu-HU" sz="2200" dirty="0">
                <a:solidFill>
                  <a:prstClr val="white"/>
                </a:solidFill>
              </a:rPr>
              <a:t>befolyásolni akarja a címzettet, pl. </a:t>
            </a:r>
            <a:r>
              <a:rPr lang="hu-HU" sz="2200" i="1" dirty="0">
                <a:solidFill>
                  <a:srgbClr val="0070C0"/>
                </a:solidFill>
              </a:rPr>
              <a:t>Ülj</a:t>
            </a:r>
            <a:r>
              <a:rPr lang="hu-HU" sz="2200" i="1" dirty="0">
                <a:solidFill>
                  <a:srgbClr val="92D050"/>
                </a:solidFill>
              </a:rPr>
              <a:t> </a:t>
            </a:r>
            <a:r>
              <a:rPr lang="hu-HU" sz="2200" i="1" dirty="0">
                <a:solidFill>
                  <a:srgbClr val="0070C0"/>
                </a:solidFill>
              </a:rPr>
              <a:t>le!, </a:t>
            </a:r>
            <a:r>
              <a:rPr lang="hu-HU" sz="2200" dirty="0">
                <a:solidFill>
                  <a:prstClr val="white"/>
                </a:solidFill>
              </a:rPr>
              <a:t>de ilyen minden </a:t>
            </a:r>
            <a:r>
              <a:rPr lang="hu-HU" sz="2200" i="1" dirty="0">
                <a:solidFill>
                  <a:srgbClr val="0070C0"/>
                </a:solidFill>
              </a:rPr>
              <a:t>reklám</a:t>
            </a:r>
            <a:r>
              <a:rPr lang="hu-HU" sz="2200" dirty="0">
                <a:solidFill>
                  <a:prstClr val="white"/>
                </a:solidFill>
              </a:rPr>
              <a:t> is</a:t>
            </a:r>
            <a:r>
              <a:rPr lang="hu-HU" sz="2200" dirty="0" smtClean="0">
                <a:solidFill>
                  <a:prstClr val="white"/>
                </a:solidFill>
              </a:rPr>
              <a:t>.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hu-HU" sz="2200" dirty="0">
              <a:solidFill>
                <a:prstClr val="white"/>
              </a:solidFill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hu-HU" sz="2200" b="1" u="sng" dirty="0">
              <a:solidFill>
                <a:srgbClr val="C00000"/>
              </a:solidFill>
            </a:endParaRPr>
          </a:p>
          <a:p>
            <a:endParaRPr lang="hu-H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13384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8314"/>
            <a:ext cx="269176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509120"/>
            <a:ext cx="3066109" cy="22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788024" y="548680"/>
            <a:ext cx="421196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anose="05000000000000000000" pitchFamily="2" charset="2"/>
              <a:buChar char="v"/>
            </a:pPr>
            <a:r>
              <a:rPr lang="hu-HU" sz="2200" b="1" u="sng" dirty="0">
                <a:solidFill>
                  <a:srgbClr val="900000"/>
                </a:solidFill>
              </a:rPr>
              <a:t>Kapcsolattartó: 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hu-HU" sz="2200" dirty="0">
                <a:solidFill>
                  <a:prstClr val="white"/>
                </a:solidFill>
              </a:rPr>
              <a:t>létre akarja hozni, fenntartani, meghosszabbítani vagy megszakítani a kommunikációt. Ilyen az </a:t>
            </a:r>
            <a:r>
              <a:rPr lang="hu-HU" sz="2200" i="1" dirty="0">
                <a:solidFill>
                  <a:srgbClr val="92D050"/>
                </a:solidFill>
              </a:rPr>
              <a:t>üdvözlés, köszönés, figyelemfelkeltés, pl. Figyelsz? Érted? </a:t>
            </a:r>
            <a:endParaRPr lang="hu-HU" sz="2200" i="1" dirty="0" smtClean="0">
              <a:solidFill>
                <a:srgbClr val="92D05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hu-HU" sz="2200" i="1" dirty="0">
              <a:solidFill>
                <a:srgbClr val="92D05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13" y="3140967"/>
            <a:ext cx="2108558" cy="15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5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</a:rPr>
              <a:t>Például…</a:t>
            </a:r>
            <a:endParaRPr lang="hu-HU" sz="2800" b="1" dirty="0">
              <a:solidFill>
                <a:srgbClr val="FFC000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>
          <a:xfrm>
            <a:off x="251520" y="1052736"/>
            <a:ext cx="3744416" cy="5400600"/>
          </a:xfrm>
        </p:spPr>
        <p:txBody>
          <a:bodyPr>
            <a:normAutofit fontScale="85000" lnSpcReduction="20000"/>
          </a:bodyPr>
          <a:lstStyle/>
          <a:p>
            <a:pPr marL="548640" lvl="0" indent="-41148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hu-HU" sz="2600" b="1" u="sng" dirty="0">
                <a:solidFill>
                  <a:srgbClr val="C00000"/>
                </a:solidFill>
              </a:rPr>
              <a:t>Metanyelvi funkció: </a:t>
            </a:r>
            <a:r>
              <a:rPr lang="hu-HU" sz="26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a nyelv </a:t>
            </a:r>
            <a:r>
              <a:rPr lang="hu-HU" sz="2600" dirty="0">
                <a:solidFill>
                  <a:prstClr val="white"/>
                </a:solidFill>
              </a:rPr>
              <a:t>nem csak eszköz, hanem  </a:t>
            </a:r>
            <a:r>
              <a:rPr lang="hu-HU" sz="26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a tárgya is a közlésnek</a:t>
            </a:r>
            <a:r>
              <a:rPr lang="hu-HU" sz="2600" dirty="0">
                <a:solidFill>
                  <a:prstClr val="white"/>
                </a:solidFill>
              </a:rPr>
              <a:t>, pl. most ez a nyelvtanóra, de </a:t>
            </a:r>
            <a:r>
              <a:rPr lang="hu-HU" sz="26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a mindennapokban is </a:t>
            </a:r>
            <a:r>
              <a:rPr lang="hu-HU" sz="2600" dirty="0">
                <a:solidFill>
                  <a:prstClr val="white"/>
                </a:solidFill>
              </a:rPr>
              <a:t>használhatjuk </a:t>
            </a:r>
            <a:r>
              <a:rPr lang="hu-HU" sz="2600" i="1" dirty="0">
                <a:solidFill>
                  <a:srgbClr val="92D050">
                    <a:lumMod val="40000"/>
                    <a:lumOff val="60000"/>
                  </a:srgbClr>
                </a:solidFill>
              </a:rPr>
              <a:t>értelmezésre</a:t>
            </a:r>
            <a:r>
              <a:rPr lang="hu-HU" sz="2600" dirty="0">
                <a:solidFill>
                  <a:prstClr val="white"/>
                </a:solidFill>
              </a:rPr>
              <a:t>, pl. </a:t>
            </a:r>
            <a:r>
              <a:rPr lang="hu-HU" sz="26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Mit mondtál? Nem jól hallottam! </a:t>
            </a:r>
            <a:r>
              <a:rPr lang="hu-HU" sz="2600" b="1" i="1" u="sng" dirty="0">
                <a:solidFill>
                  <a:srgbClr val="92D050">
                    <a:lumMod val="60000"/>
                    <a:lumOff val="40000"/>
                  </a:srgbClr>
                </a:solidFill>
              </a:rPr>
              <a:t> </a:t>
            </a:r>
          </a:p>
          <a:p>
            <a:pPr marL="548640" lvl="0" indent="-41148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hu-HU" sz="2600" b="1" u="sng" dirty="0">
                <a:solidFill>
                  <a:srgbClr val="C00000"/>
                </a:solidFill>
              </a:rPr>
              <a:t>Esztétikai funkció: </a:t>
            </a:r>
            <a:r>
              <a:rPr lang="hu-HU" sz="26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nem kizárólag </a:t>
            </a:r>
            <a:r>
              <a:rPr lang="hu-HU" sz="2600" i="1" dirty="0">
                <a:solidFill>
                  <a:prstClr val="white"/>
                </a:solidFill>
              </a:rPr>
              <a:t>a költészetre </a:t>
            </a:r>
            <a:r>
              <a:rPr lang="hu-HU" sz="2600" dirty="0">
                <a:solidFill>
                  <a:prstClr val="white"/>
                </a:solidFill>
              </a:rPr>
              <a:t>korlátozódik, az esztétikum a </a:t>
            </a:r>
            <a:r>
              <a:rPr lang="hu-HU" sz="26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mindennapok</a:t>
            </a:r>
            <a:r>
              <a:rPr lang="hu-HU" sz="2600" dirty="0">
                <a:solidFill>
                  <a:prstClr val="white"/>
                </a:solidFill>
              </a:rPr>
              <a:t>at is jellemzi, pl. </a:t>
            </a:r>
            <a:r>
              <a:rPr lang="hu-HU" sz="26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szójátékok, jóhangzásra törekvés, bizonyos képi kifejezések</a:t>
            </a:r>
            <a:endParaRPr lang="hu-HU" sz="2600" b="1" i="1" u="sng" dirty="0">
              <a:solidFill>
                <a:srgbClr val="92D050">
                  <a:lumMod val="60000"/>
                  <a:lumOff val="40000"/>
                </a:srgbClr>
              </a:solidFill>
            </a:endParaRPr>
          </a:p>
          <a:p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55" y="188641"/>
            <a:ext cx="1678645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07" y="188641"/>
            <a:ext cx="1927100" cy="1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5592"/>
            <a:ext cx="1442334" cy="144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2520280" cy="251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11" y="2387578"/>
            <a:ext cx="245829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65104"/>
            <a:ext cx="1671292" cy="23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47192" y="692695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FIGYELMETEKET!</a:t>
            </a:r>
          </a:p>
          <a:p>
            <a:pPr algn="ctr"/>
            <a:r>
              <a:rPr lang="hu-H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u-H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SIKERES FELKÉSZÜLÉST KÍVÁNOK!</a:t>
            </a:r>
          </a:p>
          <a:p>
            <a:pPr algn="ctr"/>
            <a:endParaRPr lang="hu-H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85774"/>
            <a:ext cx="3197359" cy="268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9571"/>
            <a:ext cx="2929508" cy="25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Ki/mi hogyan kommunikál?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844824"/>
            <a:ext cx="1728192" cy="230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7889"/>
            <a:ext cx="25922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7" y="4581415"/>
            <a:ext cx="3300633" cy="2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71" y="4077072"/>
            <a:ext cx="2580370" cy="25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948264" y="16288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Állathangok, méhek tánca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95736" y="18448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növények illattal, mozgással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73944" y="5301208"/>
            <a:ext cx="155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kisbaba sírással, a mozdulataival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29747" y="2673397"/>
            <a:ext cx="1920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szóbeli és a  non-verbális kommunikáció (gesztusok, mimika)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10" y="3140968"/>
            <a:ext cx="2493620" cy="16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860031" y="3212976"/>
            <a:ext cx="1512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Térkép, útjelző (egyezményes jelekkel)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 kommunikáció meghatározása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600" dirty="0" smtClean="0">
                <a:solidFill>
                  <a:schemeClr val="bg1"/>
                </a:solidFill>
              </a:rPr>
              <a:t>A </a:t>
            </a:r>
            <a:r>
              <a:rPr lang="hu-HU" sz="2600" b="1" dirty="0" err="1" smtClean="0">
                <a:solidFill>
                  <a:srgbClr val="C00000"/>
                </a:solidFill>
              </a:rPr>
              <a:t>communicare</a:t>
            </a:r>
            <a:r>
              <a:rPr lang="hu-HU" sz="2600" b="1" dirty="0" smtClean="0">
                <a:solidFill>
                  <a:srgbClr val="C00000"/>
                </a:solidFill>
              </a:rPr>
              <a:t> latin szóból ered= megoszt, közzétesz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600" dirty="0" err="1" smtClean="0">
                <a:solidFill>
                  <a:schemeClr val="bg1"/>
                </a:solidFill>
              </a:rPr>
              <a:t>Éksz</a:t>
            </a:r>
            <a:r>
              <a:rPr lang="hu-HU" sz="2600" dirty="0" smtClean="0">
                <a:solidFill>
                  <a:schemeClr val="bg1"/>
                </a:solidFill>
              </a:rPr>
              <a:t>.: </a:t>
            </a:r>
            <a:r>
              <a:rPr lang="hu-HU" sz="2600" dirty="0" smtClean="0">
                <a:solidFill>
                  <a:srgbClr val="C00000"/>
                </a:solidFill>
              </a:rPr>
              <a:t>Információ közlése, cseréje </a:t>
            </a:r>
            <a:r>
              <a:rPr lang="hu-HU" sz="2600" dirty="0" smtClean="0">
                <a:solidFill>
                  <a:schemeClr val="bg1"/>
                </a:solidFill>
              </a:rPr>
              <a:t>valamilyen erre szolgáló </a:t>
            </a:r>
            <a:r>
              <a:rPr lang="hu-HU" sz="2600" dirty="0" smtClean="0">
                <a:solidFill>
                  <a:srgbClr val="C00000"/>
                </a:solidFill>
              </a:rPr>
              <a:t>eszköz</a:t>
            </a:r>
            <a:r>
              <a:rPr lang="hu-HU" sz="2600" dirty="0" smtClean="0">
                <a:solidFill>
                  <a:schemeClr val="bg1"/>
                </a:solidFill>
              </a:rPr>
              <a:t>, illetve </a:t>
            </a:r>
            <a:r>
              <a:rPr lang="hu-HU" sz="2600" dirty="0" smtClean="0">
                <a:solidFill>
                  <a:srgbClr val="C00000"/>
                </a:solidFill>
              </a:rPr>
              <a:t>jelrendszer</a:t>
            </a:r>
            <a:r>
              <a:rPr lang="hu-HU" sz="2600" dirty="0" smtClean="0">
                <a:solidFill>
                  <a:schemeClr val="bg1"/>
                </a:solidFill>
              </a:rPr>
              <a:t> (nyelv, média, gesztusok, stb.) útján.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600" dirty="0" smtClean="0">
                <a:solidFill>
                  <a:schemeClr val="bg1"/>
                </a:solidFill>
              </a:rPr>
              <a:t>Egy megadott </a:t>
            </a:r>
            <a:r>
              <a:rPr lang="hu-HU" sz="2600" dirty="0" smtClean="0">
                <a:solidFill>
                  <a:srgbClr val="C00000"/>
                </a:solidFill>
              </a:rPr>
              <a:t>csatornán</a:t>
            </a:r>
            <a:r>
              <a:rPr lang="hu-HU" sz="2600" dirty="0" smtClean="0">
                <a:solidFill>
                  <a:schemeClr val="bg1"/>
                </a:solidFill>
              </a:rPr>
              <a:t> információ kerül egyik helyről a másikra.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600" dirty="0" smtClean="0">
                <a:solidFill>
                  <a:schemeClr val="bg1"/>
                </a:solidFill>
              </a:rPr>
              <a:t>Kommunikáció minden, amiben a jelek továbbítása történik, függetlenül attól, hogy az információ milyen jelrendszerben, azaz </a:t>
            </a:r>
            <a:r>
              <a:rPr lang="hu-HU" sz="2600" dirty="0" smtClean="0">
                <a:solidFill>
                  <a:srgbClr val="C00000"/>
                </a:solidFill>
              </a:rPr>
              <a:t>kódban</a:t>
            </a:r>
            <a:r>
              <a:rPr lang="hu-HU" sz="2600" dirty="0" smtClean="0">
                <a:solidFill>
                  <a:schemeClr val="bg1"/>
                </a:solidFill>
              </a:rPr>
              <a:t> van megfogalmazva.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600" dirty="0" smtClean="0">
                <a:solidFill>
                  <a:schemeClr val="bg1"/>
                </a:solidFill>
              </a:rPr>
              <a:t>A közösségi lét alapja, amely által közös tudásunk gyarapodik. </a:t>
            </a:r>
          </a:p>
          <a:p>
            <a:pPr marL="13716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57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7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A kommunikáció folyamatábrája</a:t>
            </a:r>
            <a:br>
              <a:rPr lang="hu-HU" dirty="0" smtClean="0">
                <a:solidFill>
                  <a:srgbClr val="FFC000"/>
                </a:solidFill>
              </a:rPr>
            </a:br>
            <a:r>
              <a:rPr lang="hu-HU" dirty="0" smtClean="0">
                <a:solidFill>
                  <a:srgbClr val="FFC000"/>
                </a:solidFill>
              </a:rPr>
              <a:t>A kommunikáció tényezői </a:t>
            </a:r>
            <a:r>
              <a:rPr lang="hu-HU" sz="1600" dirty="0" smtClean="0">
                <a:solidFill>
                  <a:srgbClr val="FFC000"/>
                </a:solidFill>
              </a:rPr>
              <a:t>(Jakobson-féle modell)</a:t>
            </a:r>
            <a:endParaRPr lang="hu-HU" sz="16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84984"/>
            <a:ext cx="1491214" cy="1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49383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7544" y="51571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FELADÓ</a:t>
            </a:r>
            <a:r>
              <a:rPr lang="hu-HU" b="1" dirty="0" smtClean="0"/>
              <a:t>/</a:t>
            </a:r>
          </a:p>
          <a:p>
            <a:r>
              <a:rPr lang="hu-HU" b="1" dirty="0" smtClean="0"/>
              <a:t>CÍMZETT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092280" y="5157192"/>
            <a:ext cx="149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FELADÓ/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CÍMZETT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3239852" y="1429751"/>
            <a:ext cx="2592288" cy="1193152"/>
          </a:xfrm>
          <a:prstGeom prst="cloudCallout">
            <a:avLst>
              <a:gd name="adj1" fmla="val -781"/>
              <a:gd name="adj2" fmla="val 7075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KÖZÖS ISMERETEK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13966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VALÓSÁG (ismerjük)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987824" y="587501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BESZÉDHELYZET</a:t>
            </a:r>
          </a:p>
          <a:p>
            <a:pPr algn="ctr"/>
            <a:r>
              <a:rPr lang="hu-HU" b="1" dirty="0" smtClean="0">
                <a:solidFill>
                  <a:schemeClr val="tx2"/>
                </a:solidFill>
              </a:rPr>
              <a:t>Cserélődő szerepek  a párbeszédben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11" name="Ív 10"/>
          <p:cNvSpPr/>
          <p:nvPr/>
        </p:nvSpPr>
        <p:spPr>
          <a:xfrm rot="10800000">
            <a:off x="1835695" y="3842266"/>
            <a:ext cx="5256584" cy="1746973"/>
          </a:xfrm>
          <a:prstGeom prst="arc">
            <a:avLst>
              <a:gd name="adj1" fmla="val 10527700"/>
              <a:gd name="adj2" fmla="val 44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419872" y="511102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KAPCSOLAT</a:t>
            </a:r>
            <a:endParaRPr lang="hu-HU" b="1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2123728" y="3573016"/>
            <a:ext cx="48965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3923928" y="31409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KÓD</a:t>
            </a:r>
            <a:endParaRPr lang="hu-HU" b="1" dirty="0"/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2627784" y="4077072"/>
            <a:ext cx="40324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3887924" y="36576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CSATORNA</a:t>
            </a:r>
            <a:endParaRPr lang="hu-HU" b="1" dirty="0"/>
          </a:p>
        </p:txBody>
      </p:sp>
      <p:cxnSp>
        <p:nvCxnSpPr>
          <p:cNvPr id="27" name="Egyenes összekötő nyíllal 26"/>
          <p:cNvCxnSpPr/>
          <p:nvPr/>
        </p:nvCxnSpPr>
        <p:spPr>
          <a:xfrm>
            <a:off x="2987824" y="4715753"/>
            <a:ext cx="30963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3887924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ÜZENET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36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FFC000"/>
                </a:solidFill>
              </a:rPr>
              <a:t>A </a:t>
            </a:r>
            <a:r>
              <a:rPr lang="hu-HU" dirty="0" smtClean="0">
                <a:solidFill>
                  <a:srgbClr val="FFC000"/>
                </a:solidFill>
              </a:rPr>
              <a:t>KOMMUNIKÁCIÓS FOLYAMAT TÉNYEZŐI 1.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b="1" u="sng" dirty="0" smtClean="0">
                <a:solidFill>
                  <a:srgbClr val="C00000"/>
                </a:solidFill>
              </a:rPr>
              <a:t>Feladó</a:t>
            </a:r>
            <a:r>
              <a:rPr lang="hu-HU" dirty="0" smtClean="0">
                <a:solidFill>
                  <a:srgbClr val="C00000"/>
                </a:solidFill>
              </a:rPr>
              <a:t>:</a:t>
            </a:r>
            <a:r>
              <a:rPr lang="hu-HU" dirty="0" smtClean="0"/>
              <a:t>aki az információt közli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u="sng" dirty="0" smtClean="0">
                <a:solidFill>
                  <a:srgbClr val="C00000"/>
                </a:solidFill>
              </a:rPr>
              <a:t>Címzett: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smtClean="0"/>
              <a:t>akivel az információt közlik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u="sng" dirty="0" smtClean="0">
                <a:solidFill>
                  <a:srgbClr val="C00000"/>
                </a:solidFill>
              </a:rPr>
              <a:t>Üzenet</a:t>
            </a:r>
            <a:r>
              <a:rPr lang="hu-HU" dirty="0" smtClean="0">
                <a:solidFill>
                  <a:srgbClr val="C00000"/>
                </a:solidFill>
              </a:rPr>
              <a:t>: </a:t>
            </a:r>
            <a:r>
              <a:rPr lang="hu-HU" dirty="0" smtClean="0"/>
              <a:t>a tájékoztatás mondanivalója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u="sng" dirty="0">
                <a:solidFill>
                  <a:srgbClr val="C00000"/>
                </a:solidFill>
              </a:rPr>
              <a:t>Kód: </a:t>
            </a:r>
            <a:r>
              <a:rPr lang="hu-HU" dirty="0"/>
              <a:t>egymás megértéséhez egy közös jelrendszer, amelyet mindkét fél ismer </a:t>
            </a:r>
          </a:p>
          <a:p>
            <a:pPr marL="137160" indent="0">
              <a:buNone/>
            </a:pPr>
            <a:r>
              <a:rPr lang="hu-HU" dirty="0"/>
              <a:t>(nyelvi vagy nem nyelvi jelek, pl. beszéd, írás, /ismert nyelven/↔ bólintás, mosoly, </a:t>
            </a:r>
            <a:r>
              <a:rPr lang="hu-HU" dirty="0" smtClean="0"/>
              <a:t>kézmozdulat</a:t>
            </a:r>
          </a:p>
          <a:p>
            <a:pPr marL="137160" indent="0">
              <a:buNone/>
            </a:pPr>
            <a:r>
              <a:rPr lang="hu-HU" dirty="0" smtClean="0"/>
              <a:t>DE ide tartoznak a következők is: azonos gondolkodásmód, </a:t>
            </a:r>
            <a:r>
              <a:rPr lang="hu-HU" dirty="0"/>
              <a:t>azonos </a:t>
            </a:r>
            <a:r>
              <a:rPr lang="hu-HU" dirty="0" smtClean="0"/>
              <a:t>szóhasználat, </a:t>
            </a:r>
            <a:r>
              <a:rPr lang="hu-HU" dirty="0"/>
              <a:t>nyelvi </a:t>
            </a:r>
            <a:r>
              <a:rPr lang="hu-HU" dirty="0" smtClean="0"/>
              <a:t>stílus, </a:t>
            </a:r>
            <a:r>
              <a:rPr lang="hu-HU" dirty="0"/>
              <a:t>nyelvi </a:t>
            </a:r>
            <a:r>
              <a:rPr lang="hu-HU" dirty="0" smtClean="0"/>
              <a:t>magatartás </a:t>
            </a:r>
            <a:r>
              <a:rPr lang="hu-HU" dirty="0"/>
              <a:t>és nyelvi </a:t>
            </a:r>
            <a:r>
              <a:rPr lang="hu-HU" dirty="0" smtClean="0"/>
              <a:t>illem.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69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Ismerem a kódot?</a:t>
            </a:r>
            <a:endParaRPr lang="hu-HU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63" y="1600200"/>
            <a:ext cx="507267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A KOMMUNIKÁCIÓS FOLYAMAT TÉNYEZŐI 2.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b="1" u="sng" dirty="0">
                <a:solidFill>
                  <a:srgbClr val="C00000"/>
                </a:solidFill>
              </a:rPr>
              <a:t>Csatorna</a:t>
            </a:r>
            <a:r>
              <a:rPr lang="hu-HU" dirty="0">
                <a:solidFill>
                  <a:srgbClr val="C00000"/>
                </a:solidFill>
              </a:rPr>
              <a:t>: </a:t>
            </a:r>
            <a:r>
              <a:rPr lang="hu-HU" dirty="0"/>
              <a:t>a közeg, ami lehetővé teszi a kommunikációt (pl. levegő, TV, rádió, könyv lapjai, internet, fény, füst, stb</a:t>
            </a:r>
            <a:r>
              <a:rPr lang="hu-HU" dirty="0" smtClean="0"/>
              <a:t>.)</a:t>
            </a:r>
            <a:endParaRPr lang="hu-HU" b="1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b="1" u="sng" dirty="0" smtClean="0">
                <a:solidFill>
                  <a:srgbClr val="C00000"/>
                </a:solidFill>
              </a:rPr>
              <a:t>Kapcsolat</a:t>
            </a:r>
            <a:r>
              <a:rPr lang="hu-HU" dirty="0" smtClean="0">
                <a:solidFill>
                  <a:srgbClr val="C00000"/>
                </a:solidFill>
              </a:rPr>
              <a:t>: </a:t>
            </a:r>
            <a:r>
              <a:rPr lang="hu-HU" dirty="0" smtClean="0"/>
              <a:t>A két fél között kell hogy legyen valamiféle kapcsolat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u="sng" dirty="0" smtClean="0">
                <a:solidFill>
                  <a:srgbClr val="C00000"/>
                </a:solidFill>
              </a:rPr>
              <a:t>Beszédhelyzet: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smtClean="0"/>
              <a:t>Ugyanazok a szavak-szituációtól függően- mást üzenhetnek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u="sng" dirty="0" smtClean="0">
                <a:solidFill>
                  <a:srgbClr val="C00000"/>
                </a:solidFill>
              </a:rPr>
              <a:t>Valóság: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smtClean="0"/>
              <a:t>Természetszerűleg csak akkor tudunk valamiről értelmesen kommunikálni, ha vannak közös ismereteink a valóságról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24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A kommunikáció funkciói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hu-HU" b="1" u="sng" dirty="0" smtClean="0">
                <a:solidFill>
                  <a:srgbClr val="FFC000"/>
                </a:solidFill>
              </a:rPr>
              <a:t>Alapfunkciók (3): </a:t>
            </a:r>
          </a:p>
          <a:p>
            <a:pPr marL="137160" indent="0">
              <a:buNone/>
            </a:pPr>
            <a:r>
              <a:rPr lang="hu-HU" dirty="0" smtClean="0"/>
              <a:t>a,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tájékoztatás</a:t>
            </a:r>
            <a:r>
              <a:rPr lang="hu-HU" dirty="0" smtClean="0"/>
              <a:t>=gondolatközlés →</a:t>
            </a:r>
            <a:r>
              <a:rPr lang="hu-HU" b="1" dirty="0" err="1" smtClean="0">
                <a:solidFill>
                  <a:schemeClr val="accent3">
                    <a:lumMod val="75000"/>
                  </a:schemeClr>
                </a:solidFill>
              </a:rPr>
              <a:t>referatív</a:t>
            </a:r>
            <a:endParaRPr lang="hu-H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hu-HU" dirty="0" smtClean="0"/>
              <a:t>b,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érzelemkifejezés</a:t>
            </a:r>
            <a:r>
              <a:rPr lang="hu-HU" dirty="0" smtClean="0"/>
              <a:t>=én-kifejezés→</a:t>
            </a:r>
            <a:r>
              <a:rPr lang="hu-HU" b="1" dirty="0" err="1" smtClean="0">
                <a:solidFill>
                  <a:schemeClr val="accent3">
                    <a:lumMod val="75000"/>
                  </a:schemeClr>
                </a:solidFill>
              </a:rPr>
              <a:t>emotív</a:t>
            </a:r>
            <a:endParaRPr lang="hu-H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hu-HU" dirty="0" smtClean="0"/>
              <a:t>c,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felhívás</a:t>
            </a:r>
            <a:r>
              <a:rPr lang="hu-HU" dirty="0" smtClean="0"/>
              <a:t>=befolyásolás →</a:t>
            </a:r>
            <a:r>
              <a:rPr lang="hu-HU" b="1" dirty="0" err="1" smtClean="0">
                <a:solidFill>
                  <a:schemeClr val="accent3">
                    <a:lumMod val="75000"/>
                  </a:schemeClr>
                </a:solidFill>
              </a:rPr>
              <a:t>konatív</a:t>
            </a:r>
            <a:endParaRPr lang="hu-H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37160" indent="0" algn="ctr">
              <a:buNone/>
            </a:pPr>
            <a:r>
              <a:rPr lang="hu-HU" b="1" u="sng" dirty="0" smtClean="0">
                <a:solidFill>
                  <a:srgbClr val="FFC000"/>
                </a:solidFill>
              </a:rPr>
              <a:t>Mellékfunkciók (3): </a:t>
            </a:r>
          </a:p>
          <a:p>
            <a:pPr marL="137160" indent="0">
              <a:buNone/>
            </a:pPr>
            <a:r>
              <a:rPr lang="hu-HU" dirty="0" smtClean="0"/>
              <a:t>a,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kapcsolatfenntartó</a:t>
            </a:r>
            <a:r>
              <a:rPr lang="hu-HU" dirty="0" smtClean="0"/>
              <a:t>=</a:t>
            </a:r>
            <a:r>
              <a:rPr lang="hu-HU" b="1" dirty="0" err="1" smtClean="0">
                <a:solidFill>
                  <a:schemeClr val="accent3">
                    <a:lumMod val="75000"/>
                  </a:schemeClr>
                </a:solidFill>
              </a:rPr>
              <a:t>fatikus</a:t>
            </a:r>
            <a:r>
              <a:rPr lang="hu-HU" dirty="0" smtClean="0"/>
              <a:t> funkció</a:t>
            </a:r>
          </a:p>
          <a:p>
            <a:pPr marL="137160" indent="0">
              <a:buNone/>
            </a:pPr>
            <a:r>
              <a:rPr lang="hu-HU" dirty="0" smtClean="0"/>
              <a:t>b,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értelmező</a:t>
            </a:r>
            <a:r>
              <a:rPr lang="hu-HU" dirty="0" smtClean="0"/>
              <a:t>=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metanyelvi</a:t>
            </a:r>
            <a:r>
              <a:rPr lang="hu-HU" dirty="0" smtClean="0"/>
              <a:t> funkció (a nyelvről magáról való beszéd)</a:t>
            </a:r>
          </a:p>
          <a:p>
            <a:pPr marL="137160" indent="0">
              <a:buNone/>
            </a:pPr>
            <a:r>
              <a:rPr lang="hu-HU" dirty="0" smtClean="0"/>
              <a:t>c,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poétikai</a:t>
            </a:r>
            <a:r>
              <a:rPr lang="hu-HU" dirty="0" smtClean="0"/>
              <a:t>=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esztétikai</a:t>
            </a:r>
            <a:r>
              <a:rPr lang="hu-HU" dirty="0" smtClean="0"/>
              <a:t> funkció (pl. szépirodalom)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38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solidFill>
                  <a:srgbClr val="FFC000"/>
                </a:solidFill>
              </a:rPr>
              <a:t>Például…</a:t>
            </a:r>
            <a:endParaRPr lang="hu-HU" sz="2800" b="1" dirty="0">
              <a:solidFill>
                <a:srgbClr val="FFC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>
          <a:xfrm>
            <a:off x="457200" y="1160748"/>
            <a:ext cx="3682752" cy="4965415"/>
          </a:xfrm>
        </p:spPr>
        <p:txBody>
          <a:bodyPr>
            <a:normAutofit lnSpcReduction="10000"/>
          </a:bodyPr>
          <a:lstStyle/>
          <a:p>
            <a:pPr marL="548640" lvl="0" indent="-41148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hu-HU" sz="2400" b="1" u="sng" dirty="0">
                <a:solidFill>
                  <a:srgbClr val="900000"/>
                </a:solidFill>
              </a:rPr>
              <a:t>Tájékoztató funkció: </a:t>
            </a:r>
            <a:r>
              <a:rPr lang="hu-HU" sz="2400" dirty="0">
                <a:solidFill>
                  <a:prstClr val="white"/>
                </a:solidFill>
              </a:rPr>
              <a:t>elsődleges cél a valóságra vonatkozó célszerű közlés, pl. </a:t>
            </a:r>
            <a:r>
              <a:rPr lang="hu-HU" sz="24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Esik az eső</a:t>
            </a:r>
            <a:r>
              <a:rPr lang="hu-HU" sz="2400" dirty="0">
                <a:solidFill>
                  <a:prstClr val="white"/>
                </a:solidFill>
              </a:rPr>
              <a:t>. </a:t>
            </a:r>
          </a:p>
          <a:p>
            <a:pPr marL="137160" lvl="0">
              <a:buClr>
                <a:prstClr val="white">
                  <a:shade val="95000"/>
                </a:prstClr>
              </a:buClr>
            </a:pPr>
            <a:r>
              <a:rPr lang="hu-HU" sz="2400" dirty="0">
                <a:solidFill>
                  <a:prstClr val="white"/>
                </a:solidFill>
              </a:rPr>
              <a:t>Formailag lehet pl. </a:t>
            </a:r>
            <a:r>
              <a:rPr lang="hu-HU" sz="24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útbaigazítás, hirdetés, előadás</a:t>
            </a:r>
            <a:r>
              <a:rPr lang="hu-HU" sz="2400" dirty="0">
                <a:solidFill>
                  <a:prstClr val="white"/>
                </a:solidFill>
              </a:rPr>
              <a:t>, stb</a:t>
            </a:r>
            <a:r>
              <a:rPr lang="hu-HU" sz="2400" dirty="0" smtClean="0">
                <a:solidFill>
                  <a:prstClr val="white"/>
                </a:solidFill>
              </a:rPr>
              <a:t>.</a:t>
            </a:r>
          </a:p>
          <a:p>
            <a:pPr marL="137160" lvl="0">
              <a:buClr>
                <a:prstClr val="white">
                  <a:shade val="95000"/>
                </a:prstClr>
              </a:buClr>
            </a:pPr>
            <a:endParaRPr lang="hu-HU" sz="2400" dirty="0">
              <a:solidFill>
                <a:prstClr val="white"/>
              </a:solidFill>
            </a:endParaRPr>
          </a:p>
          <a:p>
            <a:pPr marL="548640" lvl="0" indent="-41148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hu-HU" sz="2400" b="1" u="sng" dirty="0" err="1">
                <a:solidFill>
                  <a:srgbClr val="900000"/>
                </a:solidFill>
              </a:rPr>
              <a:t>Emotív</a:t>
            </a:r>
            <a:r>
              <a:rPr lang="hu-HU" sz="2400" b="1" u="sng" dirty="0">
                <a:solidFill>
                  <a:srgbClr val="900000"/>
                </a:solidFill>
              </a:rPr>
              <a:t> funkció: </a:t>
            </a:r>
            <a:r>
              <a:rPr lang="hu-HU" sz="2400" dirty="0">
                <a:solidFill>
                  <a:prstClr val="white"/>
                </a:solidFill>
              </a:rPr>
              <a:t>a feladó magatartását, érzelmeit fejezi ki, ilyenek az </a:t>
            </a:r>
            <a:r>
              <a:rPr lang="hu-HU" sz="24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indulatszók</a:t>
            </a:r>
            <a:r>
              <a:rPr lang="hu-HU" sz="2400" dirty="0">
                <a:solidFill>
                  <a:prstClr val="white"/>
                </a:solidFill>
              </a:rPr>
              <a:t> is. Pl. </a:t>
            </a:r>
            <a:r>
              <a:rPr lang="hu-HU" sz="2400" i="1" dirty="0">
                <a:solidFill>
                  <a:srgbClr val="92D050">
                    <a:lumMod val="60000"/>
                    <a:lumOff val="40000"/>
                  </a:srgbClr>
                </a:solidFill>
              </a:rPr>
              <a:t>Jaj, de jó! Au!</a:t>
            </a:r>
          </a:p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i="1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i="1" dirty="0" smtClean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i="1" dirty="0">
              <a:solidFill>
                <a:srgbClr val="92D050"/>
              </a:solidFill>
            </a:endParaRPr>
          </a:p>
          <a:p>
            <a:pPr marL="137160" indent="0">
              <a:buNone/>
            </a:pPr>
            <a:endParaRPr lang="hu-HU" i="1" dirty="0" smtClean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49" y="226078"/>
            <a:ext cx="1273931" cy="111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41" y="188640"/>
            <a:ext cx="1405590" cy="14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82655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7153"/>
            <a:ext cx="1584176" cy="21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1578167" cy="210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2949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1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Egyéni 6. séma">
      <a:dk1>
        <a:sysClr val="windowText" lastClr="000000"/>
      </a:dk1>
      <a:lt1>
        <a:sysClr val="window" lastClr="FFFFFF"/>
      </a:lt1>
      <a:dk2>
        <a:srgbClr val="775F55"/>
      </a:dk2>
      <a:lt2>
        <a:srgbClr val="900000"/>
      </a:lt2>
      <a:accent1>
        <a:srgbClr val="900000"/>
      </a:accent1>
      <a:accent2>
        <a:srgbClr val="FAD372"/>
      </a:accent2>
      <a:accent3>
        <a:srgbClr val="C00000"/>
      </a:accent3>
      <a:accent4>
        <a:srgbClr val="92D050"/>
      </a:accent4>
      <a:accent5>
        <a:srgbClr val="C00000"/>
      </a:accent5>
      <a:accent6>
        <a:srgbClr val="F7B615"/>
      </a:accent6>
      <a:hlink>
        <a:srgbClr val="F7B615"/>
      </a:hlink>
      <a:folHlink>
        <a:srgbClr val="A17B35"/>
      </a:folHlink>
    </a:clrScheme>
    <a:fontScheme name="Egyéni 1. séma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Turbulenci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539</Words>
  <Application>Microsoft Office PowerPoint</Application>
  <PresentationFormat>Diavetítés a képernyőre (4:3 oldalarány)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Hegycsúcs</vt:lpstr>
      <vt:lpstr>A kommunikációs folyamat  tényezői és funkciói </vt:lpstr>
      <vt:lpstr>Ki/mi hogyan kommunikál?</vt:lpstr>
      <vt:lpstr>A kommunikáció meghatározása</vt:lpstr>
      <vt:lpstr>A kommunikáció folyamatábrája A kommunikáció tényezői (Jakobson-féle modell)</vt:lpstr>
      <vt:lpstr>A KOMMUNIKÁCIÓS FOLYAMAT TÉNYEZŐI 1.</vt:lpstr>
      <vt:lpstr>Ismerem a kódot?</vt:lpstr>
      <vt:lpstr>A KOMMUNIKÁCIÓS FOLYAMAT TÉNYEZŐI 2.</vt:lpstr>
      <vt:lpstr>A kommunikáció funkciói</vt:lpstr>
      <vt:lpstr>Például…</vt:lpstr>
      <vt:lpstr>Például…</vt:lpstr>
      <vt:lpstr>Például…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kommunikációs folyamat  tényezői és funkciói </dc:title>
  <dc:creator>Hanna</dc:creator>
  <cp:lastModifiedBy>Hanna</cp:lastModifiedBy>
  <cp:revision>44</cp:revision>
  <dcterms:created xsi:type="dcterms:W3CDTF">2016-10-23T17:08:05Z</dcterms:created>
  <dcterms:modified xsi:type="dcterms:W3CDTF">2016-10-23T22:58:39Z</dcterms:modified>
</cp:coreProperties>
</file>