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hordosszaboeva60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Az eszközhatározó- és a társhatározó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7. a osztály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55037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Ismétlés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Előző órákon a </a:t>
            </a:r>
            <a:r>
              <a:rPr lang="hu-HU" b="1" u="sng" dirty="0" smtClean="0"/>
              <a:t>mód- és állapothatározóról </a:t>
            </a:r>
            <a:r>
              <a:rPr lang="hu-HU" dirty="0" smtClean="0"/>
              <a:t>tanultunk! </a:t>
            </a:r>
          </a:p>
          <a:p>
            <a:r>
              <a:rPr lang="hu-HU" dirty="0" smtClean="0"/>
              <a:t>Nézzük, mi a különbség köztük! </a:t>
            </a:r>
          </a:p>
          <a:p>
            <a:r>
              <a:rPr lang="hu-HU" dirty="0" smtClean="0"/>
              <a:t>Kata </a:t>
            </a:r>
            <a:r>
              <a:rPr lang="hu-HU" dirty="0" smtClean="0">
                <a:solidFill>
                  <a:srgbClr val="FF0000"/>
                </a:solidFill>
              </a:rPr>
              <a:t>betegen</a:t>
            </a:r>
            <a:r>
              <a:rPr lang="hu-HU" dirty="0" smtClean="0"/>
              <a:t> készült a dolgozatra. </a:t>
            </a:r>
          </a:p>
          <a:p>
            <a:r>
              <a:rPr lang="hu-HU" dirty="0" smtClean="0"/>
              <a:t>Kata </a:t>
            </a:r>
            <a:r>
              <a:rPr lang="hu-HU" dirty="0" smtClean="0">
                <a:solidFill>
                  <a:srgbClr val="FF0000"/>
                </a:solidFill>
              </a:rPr>
              <a:t>hason fekve </a:t>
            </a:r>
            <a:r>
              <a:rPr lang="hu-HU" dirty="0" smtClean="0"/>
              <a:t>készült a dolgozatra. </a:t>
            </a:r>
          </a:p>
          <a:p>
            <a:r>
              <a:rPr lang="hu-HU" dirty="0" smtClean="0"/>
              <a:t>Mindkettőre a </a:t>
            </a:r>
            <a:r>
              <a:rPr lang="hu-HU" b="1" u="sng" dirty="0" smtClean="0"/>
              <a:t>hogyan</a:t>
            </a:r>
            <a:r>
              <a:rPr lang="hu-HU" dirty="0" smtClean="0"/>
              <a:t> kérdéssel tudunk rákérdezni. </a:t>
            </a:r>
          </a:p>
          <a:p>
            <a:r>
              <a:rPr lang="hu-HU" b="1" dirty="0" smtClean="0"/>
              <a:t>Hogyan</a:t>
            </a:r>
            <a:r>
              <a:rPr lang="hu-HU" dirty="0" smtClean="0"/>
              <a:t> készült? </a:t>
            </a:r>
            <a:r>
              <a:rPr lang="hu-HU" dirty="0" smtClean="0">
                <a:solidFill>
                  <a:srgbClr val="FF0000"/>
                </a:solidFill>
              </a:rPr>
              <a:t>Betegen</a:t>
            </a:r>
            <a:r>
              <a:rPr lang="hu-HU" dirty="0" smtClean="0"/>
              <a:t> illetve </a:t>
            </a:r>
            <a:r>
              <a:rPr lang="hu-HU" dirty="0" smtClean="0">
                <a:solidFill>
                  <a:srgbClr val="FF0000"/>
                </a:solidFill>
              </a:rPr>
              <a:t>hason fekve</a:t>
            </a:r>
            <a:r>
              <a:rPr lang="hu-HU" dirty="0" smtClean="0"/>
              <a:t>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75847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mód- és állapothatározó ismétlése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Míg a </a:t>
            </a:r>
            <a:r>
              <a:rPr lang="hu-HU" dirty="0" smtClean="0">
                <a:solidFill>
                  <a:srgbClr val="FF0000"/>
                </a:solidFill>
              </a:rPr>
              <a:t>betegen</a:t>
            </a:r>
            <a:r>
              <a:rPr lang="hu-HU" dirty="0" smtClean="0"/>
              <a:t> határozó a </a:t>
            </a:r>
            <a:r>
              <a:rPr lang="hu-HU" b="1" u="sng" dirty="0" smtClean="0">
                <a:solidFill>
                  <a:srgbClr val="FF0000"/>
                </a:solidFill>
              </a:rPr>
              <a:t>cselekvő állapotára </a:t>
            </a:r>
            <a:r>
              <a:rPr lang="hu-HU" dirty="0" smtClean="0"/>
              <a:t>utal, addig a </a:t>
            </a:r>
            <a:r>
              <a:rPr lang="hu-HU" dirty="0" smtClean="0">
                <a:solidFill>
                  <a:srgbClr val="FF0000"/>
                </a:solidFill>
              </a:rPr>
              <a:t>hason fekve  </a:t>
            </a:r>
            <a:r>
              <a:rPr lang="hu-HU" dirty="0" smtClean="0"/>
              <a:t>a </a:t>
            </a:r>
            <a:r>
              <a:rPr lang="hu-HU" b="1" u="sng" dirty="0" smtClean="0">
                <a:solidFill>
                  <a:srgbClr val="FF0000"/>
                </a:solidFill>
              </a:rPr>
              <a:t>cselekvés módjára. </a:t>
            </a:r>
          </a:p>
          <a:p>
            <a:r>
              <a:rPr lang="hu-HU" dirty="0" smtClean="0"/>
              <a:t>Tehát a két határozóban azonos, hogy a hogyan kérdéssel kérdezhetünk rájuk, de különböző, amit meghatároznak. </a:t>
            </a:r>
          </a:p>
          <a:p>
            <a:r>
              <a:rPr lang="hu-HU" b="1" dirty="0" smtClean="0"/>
              <a:t>Az állapothatározó a cselekvő állapotára utal. </a:t>
            </a:r>
          </a:p>
          <a:p>
            <a:r>
              <a:rPr lang="hu-HU" b="1" dirty="0" smtClean="0"/>
              <a:t>A módhatározó a cselekvés módjára (kérdése lehet még a miképp, milyen módon is). </a:t>
            </a:r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723072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Eddig tanult határozóink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Helyhatározó (Honnan? Hol? Hová?) </a:t>
            </a:r>
          </a:p>
          <a:p>
            <a:pPr lvl="1"/>
            <a:r>
              <a:rPr lang="hu-HU" dirty="0" smtClean="0"/>
              <a:t>Képes helyhatározó </a:t>
            </a:r>
          </a:p>
          <a:p>
            <a:r>
              <a:rPr lang="hu-HU" dirty="0" smtClean="0"/>
              <a:t>Időhatározó (Mettől? Meddig? Mikor?)</a:t>
            </a:r>
          </a:p>
          <a:p>
            <a:r>
              <a:rPr lang="hu-HU" dirty="0" smtClean="0"/>
              <a:t>Számhatározó (Hányszor? Hányadszor?)</a:t>
            </a:r>
          </a:p>
          <a:p>
            <a:r>
              <a:rPr lang="hu-HU" dirty="0" smtClean="0"/>
              <a:t>Állapothatározó (Hogyan? Milyen állapotban?)</a:t>
            </a:r>
          </a:p>
          <a:p>
            <a:r>
              <a:rPr lang="hu-HU" dirty="0" smtClean="0"/>
              <a:t>Módhatározó (Hogyan? Milyen módon?)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90686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Új anyag</a:t>
            </a:r>
            <a:br>
              <a:rPr lang="hu-HU" dirty="0" smtClean="0"/>
            </a:br>
            <a:r>
              <a:rPr lang="hu-HU" dirty="0" smtClean="0"/>
              <a:t>A társhatározó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Kata </a:t>
            </a:r>
            <a:r>
              <a:rPr lang="hu-HU" dirty="0" smtClean="0">
                <a:solidFill>
                  <a:srgbClr val="FF0000"/>
                </a:solidFill>
              </a:rPr>
              <a:t>Petivel </a:t>
            </a:r>
            <a:r>
              <a:rPr lang="hu-HU" dirty="0" smtClean="0"/>
              <a:t>ment a moziba. </a:t>
            </a:r>
            <a:r>
              <a:rPr lang="hu-HU" b="1" dirty="0" smtClean="0">
                <a:solidFill>
                  <a:srgbClr val="FF0000"/>
                </a:solidFill>
              </a:rPr>
              <a:t>Kivel</a:t>
            </a:r>
            <a:r>
              <a:rPr lang="hu-HU" dirty="0" smtClean="0"/>
              <a:t> ment? Petivel. Itt a társa volt Katinak Peti. </a:t>
            </a:r>
          </a:p>
          <a:p>
            <a:r>
              <a:rPr lang="hu-HU" dirty="0" smtClean="0"/>
              <a:t>A vajaskenyeret </a:t>
            </a:r>
            <a:r>
              <a:rPr lang="hu-HU" dirty="0" smtClean="0">
                <a:solidFill>
                  <a:srgbClr val="FF0000"/>
                </a:solidFill>
              </a:rPr>
              <a:t>paprikával</a:t>
            </a:r>
            <a:r>
              <a:rPr lang="hu-HU" dirty="0" smtClean="0"/>
              <a:t> szeretem. </a:t>
            </a:r>
            <a:r>
              <a:rPr lang="hu-HU" b="1" dirty="0" smtClean="0">
                <a:solidFill>
                  <a:srgbClr val="FF0000"/>
                </a:solidFill>
              </a:rPr>
              <a:t>Kivel? Mivel? </a:t>
            </a:r>
            <a:r>
              <a:rPr lang="hu-HU" dirty="0" smtClean="0"/>
              <a:t>Paprikával. A vajaskenyér társul a paprikával. ;D</a:t>
            </a:r>
          </a:p>
          <a:p>
            <a:r>
              <a:rPr lang="hu-HU" dirty="0" smtClean="0"/>
              <a:t>„</a:t>
            </a:r>
            <a:r>
              <a:rPr lang="hu-HU" dirty="0" smtClean="0">
                <a:solidFill>
                  <a:srgbClr val="FF0000"/>
                </a:solidFill>
              </a:rPr>
              <a:t>A cipóval </a:t>
            </a:r>
            <a:r>
              <a:rPr lang="hu-HU" dirty="0" smtClean="0"/>
              <a:t>a húst jóízűen nyelte.” /Toldi/ </a:t>
            </a:r>
            <a:r>
              <a:rPr lang="hu-HU" b="1" dirty="0" smtClean="0">
                <a:solidFill>
                  <a:srgbClr val="FF0000"/>
                </a:solidFill>
              </a:rPr>
              <a:t>Mivel? </a:t>
            </a:r>
            <a:r>
              <a:rPr lang="hu-HU" dirty="0" smtClean="0">
                <a:solidFill>
                  <a:schemeClr val="tx1"/>
                </a:solidFill>
              </a:rPr>
              <a:t>Cipóval. </a:t>
            </a:r>
            <a:r>
              <a:rPr lang="hu-HU" dirty="0" smtClean="0"/>
              <a:t>A cipó társult a húshoz. ;D</a:t>
            </a:r>
          </a:p>
          <a:p>
            <a:r>
              <a:rPr lang="hu-HU" dirty="0" smtClean="0"/>
              <a:t>Láthatjuk, hogy a kivel, mivel kérdésre válaszolva megkapjuk a társhatározót.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94144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A társhatározó meghatározása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alaptagban kifejezett cselekvés, történés, létezés (tehát az alaptag az ige, mint állítmány) </a:t>
            </a:r>
            <a:r>
              <a:rPr lang="hu-HU" u="sng" dirty="0" smtClean="0"/>
              <a:t>cselekvőjének társát adja meg. </a:t>
            </a:r>
          </a:p>
          <a:p>
            <a:r>
              <a:rPr lang="hu-HU" u="sng" dirty="0" smtClean="0"/>
              <a:t>Kérdései</a:t>
            </a:r>
            <a:r>
              <a:rPr lang="hu-HU" dirty="0" smtClean="0"/>
              <a:t>: Kivel? Mivel? Mivel együtt? </a:t>
            </a:r>
          </a:p>
          <a:p>
            <a:r>
              <a:rPr lang="hu-HU" u="sng" dirty="0" smtClean="0"/>
              <a:t>Jelölése mondatban: </a:t>
            </a:r>
            <a:r>
              <a:rPr lang="hu-HU" dirty="0" smtClean="0"/>
              <a:t>					t	</a:t>
            </a:r>
            <a:r>
              <a:rPr lang="hu-HU" u="sng" dirty="0" smtClean="0"/>
              <a:t>Ágrajzban: </a:t>
            </a:r>
            <a:r>
              <a:rPr lang="hu-HU" dirty="0" err="1" smtClean="0"/>
              <a:t>H</a:t>
            </a:r>
            <a:r>
              <a:rPr lang="hu-HU" baseline="-25000" dirty="0" err="1" smtClean="0"/>
              <a:t>t</a:t>
            </a:r>
            <a:endParaRPr lang="hu-HU" baseline="-25000" dirty="0" smtClean="0"/>
          </a:p>
          <a:p>
            <a:r>
              <a:rPr lang="hu-HU" u="sng" dirty="0" smtClean="0"/>
              <a:t>Társhatározós szószerkezet: </a:t>
            </a:r>
            <a:r>
              <a:rPr lang="hu-HU" dirty="0" smtClean="0"/>
              <a:t>Petivel ment, paprikával szeretem, cipóval nyelte</a:t>
            </a:r>
          </a:p>
          <a:p>
            <a:pPr marL="0" indent="0">
              <a:buNone/>
            </a:pPr>
            <a:r>
              <a:rPr lang="hu-HU" dirty="0" smtClean="0"/>
              <a:t>(A társhatározó és az alaptagja együtt, azaz amivel rákérdezek) </a:t>
            </a:r>
            <a:endParaRPr lang="hu-HU" dirty="0"/>
          </a:p>
        </p:txBody>
      </p:sp>
      <p:sp>
        <p:nvSpPr>
          <p:cNvPr id="7" name="Szabadkézi sokszög 6"/>
          <p:cNvSpPr/>
          <p:nvPr/>
        </p:nvSpPr>
        <p:spPr>
          <a:xfrm>
            <a:off x="4396510" y="4147127"/>
            <a:ext cx="1477818" cy="138545"/>
          </a:xfrm>
          <a:custGeom>
            <a:avLst/>
            <a:gdLst>
              <a:gd name="connsiteX0" fmla="*/ 0 w 1477818"/>
              <a:gd name="connsiteY0" fmla="*/ 138545 h 138545"/>
              <a:gd name="connsiteX1" fmla="*/ 73891 w 1477818"/>
              <a:gd name="connsiteY1" fmla="*/ 46182 h 138545"/>
              <a:gd name="connsiteX2" fmla="*/ 120072 w 1477818"/>
              <a:gd name="connsiteY2" fmla="*/ 55418 h 138545"/>
              <a:gd name="connsiteX3" fmla="*/ 166254 w 1477818"/>
              <a:gd name="connsiteY3" fmla="*/ 110836 h 138545"/>
              <a:gd name="connsiteX4" fmla="*/ 221672 w 1477818"/>
              <a:gd name="connsiteY4" fmla="*/ 138545 h 138545"/>
              <a:gd name="connsiteX5" fmla="*/ 286327 w 1477818"/>
              <a:gd name="connsiteY5" fmla="*/ 129309 h 138545"/>
              <a:gd name="connsiteX6" fmla="*/ 295563 w 1477818"/>
              <a:gd name="connsiteY6" fmla="*/ 101600 h 138545"/>
              <a:gd name="connsiteX7" fmla="*/ 314036 w 1477818"/>
              <a:gd name="connsiteY7" fmla="*/ 64654 h 138545"/>
              <a:gd name="connsiteX8" fmla="*/ 323272 w 1477818"/>
              <a:gd name="connsiteY8" fmla="*/ 36945 h 138545"/>
              <a:gd name="connsiteX9" fmla="*/ 378691 w 1477818"/>
              <a:gd name="connsiteY9" fmla="*/ 27709 h 138545"/>
              <a:gd name="connsiteX10" fmla="*/ 471054 w 1477818"/>
              <a:gd name="connsiteY10" fmla="*/ 27709 h 138545"/>
              <a:gd name="connsiteX11" fmla="*/ 508000 w 1477818"/>
              <a:gd name="connsiteY11" fmla="*/ 83127 h 138545"/>
              <a:gd name="connsiteX12" fmla="*/ 563418 w 1477818"/>
              <a:gd name="connsiteY12" fmla="*/ 101600 h 138545"/>
              <a:gd name="connsiteX13" fmla="*/ 655781 w 1477818"/>
              <a:gd name="connsiteY13" fmla="*/ 92363 h 138545"/>
              <a:gd name="connsiteX14" fmla="*/ 692727 w 1477818"/>
              <a:gd name="connsiteY14" fmla="*/ 36945 h 138545"/>
              <a:gd name="connsiteX15" fmla="*/ 711200 w 1477818"/>
              <a:gd name="connsiteY15" fmla="*/ 9236 h 138545"/>
              <a:gd name="connsiteX16" fmla="*/ 868218 w 1477818"/>
              <a:gd name="connsiteY16" fmla="*/ 18472 h 138545"/>
              <a:gd name="connsiteX17" fmla="*/ 895927 w 1477818"/>
              <a:gd name="connsiteY17" fmla="*/ 27709 h 138545"/>
              <a:gd name="connsiteX18" fmla="*/ 960581 w 1477818"/>
              <a:gd name="connsiteY18" fmla="*/ 92363 h 138545"/>
              <a:gd name="connsiteX19" fmla="*/ 1052945 w 1477818"/>
              <a:gd name="connsiteY19" fmla="*/ 83127 h 138545"/>
              <a:gd name="connsiteX20" fmla="*/ 1071418 w 1477818"/>
              <a:gd name="connsiteY20" fmla="*/ 55418 h 138545"/>
              <a:gd name="connsiteX21" fmla="*/ 1154545 w 1477818"/>
              <a:gd name="connsiteY21" fmla="*/ 9236 h 138545"/>
              <a:gd name="connsiteX22" fmla="*/ 1228436 w 1477818"/>
              <a:gd name="connsiteY22" fmla="*/ 0 h 138545"/>
              <a:gd name="connsiteX23" fmla="*/ 1339272 w 1477818"/>
              <a:gd name="connsiteY23" fmla="*/ 9236 h 138545"/>
              <a:gd name="connsiteX24" fmla="*/ 1366981 w 1477818"/>
              <a:gd name="connsiteY24" fmla="*/ 27709 h 138545"/>
              <a:gd name="connsiteX25" fmla="*/ 1394691 w 1477818"/>
              <a:gd name="connsiteY25" fmla="*/ 36945 h 138545"/>
              <a:gd name="connsiteX26" fmla="*/ 1477818 w 1477818"/>
              <a:gd name="connsiteY26" fmla="*/ 64654 h 138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77818" h="138545">
                <a:moveTo>
                  <a:pt x="0" y="138545"/>
                </a:moveTo>
                <a:cubicBezTo>
                  <a:pt x="52064" y="55240"/>
                  <a:pt x="22013" y="80765"/>
                  <a:pt x="73891" y="46182"/>
                </a:cubicBezTo>
                <a:cubicBezTo>
                  <a:pt x="89285" y="49261"/>
                  <a:pt x="106031" y="48397"/>
                  <a:pt x="120072" y="55418"/>
                </a:cubicBezTo>
                <a:cubicBezTo>
                  <a:pt x="150333" y="70549"/>
                  <a:pt x="145037" y="89619"/>
                  <a:pt x="166254" y="110836"/>
                </a:cubicBezTo>
                <a:cubicBezTo>
                  <a:pt x="184160" y="128742"/>
                  <a:pt x="199134" y="131033"/>
                  <a:pt x="221672" y="138545"/>
                </a:cubicBezTo>
                <a:cubicBezTo>
                  <a:pt x="243224" y="135466"/>
                  <a:pt x="266855" y="139045"/>
                  <a:pt x="286327" y="129309"/>
                </a:cubicBezTo>
                <a:cubicBezTo>
                  <a:pt x="295035" y="124955"/>
                  <a:pt x="291728" y="110549"/>
                  <a:pt x="295563" y="101600"/>
                </a:cubicBezTo>
                <a:cubicBezTo>
                  <a:pt x="300987" y="88944"/>
                  <a:pt x="308612" y="77310"/>
                  <a:pt x="314036" y="64654"/>
                </a:cubicBezTo>
                <a:cubicBezTo>
                  <a:pt x="317871" y="55705"/>
                  <a:pt x="314819" y="41775"/>
                  <a:pt x="323272" y="36945"/>
                </a:cubicBezTo>
                <a:cubicBezTo>
                  <a:pt x="339532" y="27654"/>
                  <a:pt x="360218" y="30788"/>
                  <a:pt x="378691" y="27709"/>
                </a:cubicBezTo>
                <a:cubicBezTo>
                  <a:pt x="410145" y="17224"/>
                  <a:pt x="434570" y="4492"/>
                  <a:pt x="471054" y="27709"/>
                </a:cubicBezTo>
                <a:cubicBezTo>
                  <a:pt x="489785" y="39629"/>
                  <a:pt x="486938" y="76106"/>
                  <a:pt x="508000" y="83127"/>
                </a:cubicBezTo>
                <a:lnTo>
                  <a:pt x="563418" y="101600"/>
                </a:lnTo>
                <a:cubicBezTo>
                  <a:pt x="594206" y="98521"/>
                  <a:pt x="628106" y="106200"/>
                  <a:pt x="655781" y="92363"/>
                </a:cubicBezTo>
                <a:cubicBezTo>
                  <a:pt x="675639" y="82434"/>
                  <a:pt x="680412" y="55418"/>
                  <a:pt x="692727" y="36945"/>
                </a:cubicBezTo>
                <a:lnTo>
                  <a:pt x="711200" y="9236"/>
                </a:lnTo>
                <a:cubicBezTo>
                  <a:pt x="763539" y="12315"/>
                  <a:pt x="816048" y="13255"/>
                  <a:pt x="868218" y="18472"/>
                </a:cubicBezTo>
                <a:cubicBezTo>
                  <a:pt x="877906" y="19441"/>
                  <a:pt x="889043" y="20825"/>
                  <a:pt x="895927" y="27709"/>
                </a:cubicBezTo>
                <a:cubicBezTo>
                  <a:pt x="970030" y="101813"/>
                  <a:pt x="897883" y="71465"/>
                  <a:pt x="960581" y="92363"/>
                </a:cubicBezTo>
                <a:cubicBezTo>
                  <a:pt x="991369" y="89284"/>
                  <a:pt x="1023591" y="92911"/>
                  <a:pt x="1052945" y="83127"/>
                </a:cubicBezTo>
                <a:cubicBezTo>
                  <a:pt x="1063476" y="79617"/>
                  <a:pt x="1063064" y="62728"/>
                  <a:pt x="1071418" y="55418"/>
                </a:cubicBezTo>
                <a:cubicBezTo>
                  <a:pt x="1091539" y="37812"/>
                  <a:pt x="1124805" y="14643"/>
                  <a:pt x="1154545" y="9236"/>
                </a:cubicBezTo>
                <a:cubicBezTo>
                  <a:pt x="1178967" y="4796"/>
                  <a:pt x="1203806" y="3079"/>
                  <a:pt x="1228436" y="0"/>
                </a:cubicBezTo>
                <a:cubicBezTo>
                  <a:pt x="1265381" y="3079"/>
                  <a:pt x="1302919" y="1965"/>
                  <a:pt x="1339272" y="9236"/>
                </a:cubicBezTo>
                <a:cubicBezTo>
                  <a:pt x="1350157" y="11413"/>
                  <a:pt x="1357052" y="22745"/>
                  <a:pt x="1366981" y="27709"/>
                </a:cubicBezTo>
                <a:cubicBezTo>
                  <a:pt x="1375689" y="32063"/>
                  <a:pt x="1385454" y="33866"/>
                  <a:pt x="1394691" y="36945"/>
                </a:cubicBezTo>
                <a:cubicBezTo>
                  <a:pt x="1435462" y="77716"/>
                  <a:pt x="1409338" y="64654"/>
                  <a:pt x="1477818" y="646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1109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Az eszközhatározó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Kata </a:t>
            </a:r>
            <a:r>
              <a:rPr lang="hu-HU" u="sng" dirty="0" smtClean="0">
                <a:solidFill>
                  <a:srgbClr val="FF0000"/>
                </a:solidFill>
              </a:rPr>
              <a:t>késsel </a:t>
            </a:r>
            <a:r>
              <a:rPr lang="hu-HU" dirty="0" smtClean="0"/>
              <a:t>vágta fel a kenyeret. </a:t>
            </a:r>
            <a:r>
              <a:rPr lang="hu-HU" dirty="0" smtClean="0">
                <a:solidFill>
                  <a:srgbClr val="FF0000"/>
                </a:solidFill>
              </a:rPr>
              <a:t>Mivel? </a:t>
            </a:r>
            <a:r>
              <a:rPr lang="hu-HU" dirty="0" smtClean="0"/>
              <a:t>Mi volt a cselekvés eszköze? A kés.</a:t>
            </a:r>
            <a:endParaRPr lang="hu-HU" dirty="0"/>
          </a:p>
          <a:p>
            <a:r>
              <a:rPr lang="hu-HU" dirty="0" smtClean="0"/>
              <a:t>Kata </a:t>
            </a:r>
            <a:r>
              <a:rPr lang="hu-HU" u="sng" dirty="0" smtClean="0">
                <a:solidFill>
                  <a:srgbClr val="FF0000"/>
                </a:solidFill>
              </a:rPr>
              <a:t>velem</a:t>
            </a:r>
            <a:r>
              <a:rPr lang="hu-HU" dirty="0" smtClean="0"/>
              <a:t> üzent Petinek. </a:t>
            </a:r>
            <a:r>
              <a:rPr lang="hu-HU" dirty="0" smtClean="0">
                <a:solidFill>
                  <a:srgbClr val="FF0000"/>
                </a:solidFill>
              </a:rPr>
              <a:t>Kivel? </a:t>
            </a:r>
            <a:r>
              <a:rPr lang="hu-HU" dirty="0" smtClean="0"/>
              <a:t>Ki volt a üzenetküldés eszköze? Én, velem üzent. </a:t>
            </a:r>
          </a:p>
          <a:p>
            <a:r>
              <a:rPr lang="hu-HU" dirty="0" smtClean="0"/>
              <a:t>„Ver </a:t>
            </a:r>
            <a:r>
              <a:rPr lang="hu-HU" dirty="0"/>
              <a:t>a</a:t>
            </a:r>
            <a:r>
              <a:rPr lang="hu-HU" dirty="0" smtClean="0"/>
              <a:t>z Isten engem/Mind a két </a:t>
            </a:r>
            <a:r>
              <a:rPr lang="hu-HU" dirty="0" smtClean="0">
                <a:solidFill>
                  <a:srgbClr val="FF0000"/>
                </a:solidFill>
              </a:rPr>
              <a:t>kezével</a:t>
            </a:r>
            <a:r>
              <a:rPr lang="hu-HU" dirty="0" smtClean="0"/>
              <a:t>,/Tüzes </a:t>
            </a:r>
            <a:r>
              <a:rPr lang="hu-HU" dirty="0" smtClean="0">
                <a:solidFill>
                  <a:srgbClr val="FF0000"/>
                </a:solidFill>
              </a:rPr>
              <a:t>ostorával</a:t>
            </a:r>
            <a:r>
              <a:rPr lang="hu-HU" dirty="0" smtClean="0"/>
              <a:t>,/tüzes </a:t>
            </a:r>
            <a:r>
              <a:rPr lang="hu-HU" dirty="0" smtClean="0">
                <a:solidFill>
                  <a:srgbClr val="FF0000"/>
                </a:solidFill>
              </a:rPr>
              <a:t>szerelemmel.”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Mivel</a:t>
            </a:r>
            <a:r>
              <a:rPr lang="hu-HU" dirty="0" smtClean="0">
                <a:solidFill>
                  <a:schemeClr val="tx1"/>
                </a:solidFill>
              </a:rPr>
              <a:t> ver, azaz büntet az Isten?  </a:t>
            </a:r>
            <a:r>
              <a:rPr lang="hu-HU" dirty="0" smtClean="0"/>
              <a:t>A kezével, ostorával, szerelemmel. Mindez az eszköze a büntetésre. (Átvitt értelem ;D)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Láthatjuk, hogy ugyancsak a </a:t>
            </a:r>
            <a:r>
              <a:rPr lang="hu-HU" dirty="0" smtClean="0">
                <a:solidFill>
                  <a:srgbClr val="FF0000"/>
                </a:solidFill>
              </a:rPr>
              <a:t>kivel, mivel </a:t>
            </a:r>
            <a:r>
              <a:rPr lang="hu-HU" dirty="0" smtClean="0"/>
              <a:t>kérdezünk, de ezúttal a cselekvés eszközére.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3689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Az eszközhatározó meghatározása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alaptagban kifejezett cselekvés, történés, létezés (azaz az állítmány, az ige az alaptag) </a:t>
            </a:r>
            <a:r>
              <a:rPr lang="hu-HU" b="1" u="sng" dirty="0" smtClean="0">
                <a:solidFill>
                  <a:srgbClr val="FF0000"/>
                </a:solidFill>
              </a:rPr>
              <a:t>eszközét, közbenjáróját, közreműködőjét </a:t>
            </a:r>
            <a:r>
              <a:rPr lang="hu-HU" dirty="0" smtClean="0"/>
              <a:t>adja meg. </a:t>
            </a:r>
          </a:p>
          <a:p>
            <a:r>
              <a:rPr lang="hu-HU" u="sng" dirty="0" smtClean="0">
                <a:solidFill>
                  <a:schemeClr val="tx1"/>
                </a:solidFill>
              </a:rPr>
              <a:t>Kérdései: </a:t>
            </a:r>
            <a:r>
              <a:rPr lang="hu-HU" dirty="0" smtClean="0">
                <a:solidFill>
                  <a:schemeClr val="tx1"/>
                </a:solidFill>
              </a:rPr>
              <a:t>Kivel? Mivel? Kinek a segítségével? </a:t>
            </a:r>
          </a:p>
          <a:p>
            <a:r>
              <a:rPr lang="hu-HU" u="sng" dirty="0" smtClean="0">
                <a:solidFill>
                  <a:schemeClr val="tx1"/>
                </a:solidFill>
              </a:rPr>
              <a:t>Jelölése: </a:t>
            </a:r>
            <a:r>
              <a:rPr lang="hu-HU" dirty="0" smtClean="0">
                <a:solidFill>
                  <a:schemeClr val="tx1"/>
                </a:solidFill>
              </a:rPr>
              <a:t>Mondatban: 				</a:t>
            </a:r>
            <a:r>
              <a:rPr lang="hu-HU" baseline="-25000" dirty="0" smtClean="0">
                <a:solidFill>
                  <a:schemeClr val="tx1"/>
                </a:solidFill>
              </a:rPr>
              <a:t>e	</a:t>
            </a:r>
            <a:r>
              <a:rPr lang="hu-HU" dirty="0" smtClean="0">
                <a:solidFill>
                  <a:schemeClr val="tx1"/>
                </a:solidFill>
              </a:rPr>
              <a:t>Ágrajzban: H</a:t>
            </a:r>
            <a:r>
              <a:rPr lang="hu-HU" baseline="-25000" dirty="0" smtClean="0">
                <a:solidFill>
                  <a:schemeClr val="tx1"/>
                </a:solidFill>
              </a:rPr>
              <a:t>e</a:t>
            </a:r>
            <a:endParaRPr lang="hu-HU" dirty="0" smtClean="0">
              <a:solidFill>
                <a:schemeClr val="tx1"/>
              </a:solidFill>
            </a:endParaRPr>
          </a:p>
          <a:p>
            <a:r>
              <a:rPr lang="hu-HU" u="sng" dirty="0" smtClean="0">
                <a:solidFill>
                  <a:schemeClr val="tx1"/>
                </a:solidFill>
              </a:rPr>
              <a:t>Eszközhatározós szószerkezet: </a:t>
            </a:r>
            <a:r>
              <a:rPr lang="hu-HU" dirty="0" smtClean="0">
                <a:solidFill>
                  <a:schemeClr val="tx1"/>
                </a:solidFill>
              </a:rPr>
              <a:t>késsel vágta fel, velem üzent, kezével ver, ostorával ver, szerelemmel ver 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tx1"/>
                </a:solidFill>
              </a:rPr>
              <a:t>Az eszközhatározó az alaptagjával együtt, azaz azzal, amivel rákérdezek.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5" name="Szabadkézi sokszög 4"/>
          <p:cNvSpPr/>
          <p:nvPr/>
        </p:nvSpPr>
        <p:spPr>
          <a:xfrm>
            <a:off x="4359564" y="4145445"/>
            <a:ext cx="1450109" cy="141910"/>
          </a:xfrm>
          <a:custGeom>
            <a:avLst/>
            <a:gdLst>
              <a:gd name="connsiteX0" fmla="*/ 0 w 1450109"/>
              <a:gd name="connsiteY0" fmla="*/ 122158 h 141910"/>
              <a:gd name="connsiteX1" fmla="*/ 46182 w 1450109"/>
              <a:gd name="connsiteY1" fmla="*/ 112922 h 141910"/>
              <a:gd name="connsiteX2" fmla="*/ 55418 w 1450109"/>
              <a:gd name="connsiteY2" fmla="*/ 85213 h 141910"/>
              <a:gd name="connsiteX3" fmla="*/ 73891 w 1450109"/>
              <a:gd name="connsiteY3" fmla="*/ 57503 h 141910"/>
              <a:gd name="connsiteX4" fmla="*/ 101600 w 1450109"/>
              <a:gd name="connsiteY4" fmla="*/ 48267 h 141910"/>
              <a:gd name="connsiteX5" fmla="*/ 166255 w 1450109"/>
              <a:gd name="connsiteY5" fmla="*/ 29794 h 141910"/>
              <a:gd name="connsiteX6" fmla="*/ 203200 w 1450109"/>
              <a:gd name="connsiteY6" fmla="*/ 39031 h 141910"/>
              <a:gd name="connsiteX7" fmla="*/ 230909 w 1450109"/>
              <a:gd name="connsiteY7" fmla="*/ 48267 h 141910"/>
              <a:gd name="connsiteX8" fmla="*/ 286327 w 1450109"/>
              <a:gd name="connsiteY8" fmla="*/ 112922 h 141910"/>
              <a:gd name="connsiteX9" fmla="*/ 378691 w 1450109"/>
              <a:gd name="connsiteY9" fmla="*/ 103685 h 141910"/>
              <a:gd name="connsiteX10" fmla="*/ 406400 w 1450109"/>
              <a:gd name="connsiteY10" fmla="*/ 94449 h 141910"/>
              <a:gd name="connsiteX11" fmla="*/ 434109 w 1450109"/>
              <a:gd name="connsiteY11" fmla="*/ 66740 h 141910"/>
              <a:gd name="connsiteX12" fmla="*/ 498764 w 1450109"/>
              <a:gd name="connsiteY12" fmla="*/ 48267 h 141910"/>
              <a:gd name="connsiteX13" fmla="*/ 517236 w 1450109"/>
              <a:gd name="connsiteY13" fmla="*/ 20558 h 141910"/>
              <a:gd name="connsiteX14" fmla="*/ 628073 w 1450109"/>
              <a:gd name="connsiteY14" fmla="*/ 11322 h 141910"/>
              <a:gd name="connsiteX15" fmla="*/ 665018 w 1450109"/>
              <a:gd name="connsiteY15" fmla="*/ 57503 h 141910"/>
              <a:gd name="connsiteX16" fmla="*/ 729673 w 1450109"/>
              <a:gd name="connsiteY16" fmla="*/ 103685 h 141910"/>
              <a:gd name="connsiteX17" fmla="*/ 822036 w 1450109"/>
              <a:gd name="connsiteY17" fmla="*/ 122158 h 141910"/>
              <a:gd name="connsiteX18" fmla="*/ 886691 w 1450109"/>
              <a:gd name="connsiteY18" fmla="*/ 112922 h 141910"/>
              <a:gd name="connsiteX19" fmla="*/ 914400 w 1450109"/>
              <a:gd name="connsiteY19" fmla="*/ 103685 h 141910"/>
              <a:gd name="connsiteX20" fmla="*/ 923636 w 1450109"/>
              <a:gd name="connsiteY20" fmla="*/ 75976 h 141910"/>
              <a:gd name="connsiteX21" fmla="*/ 979055 w 1450109"/>
              <a:gd name="connsiteY21" fmla="*/ 48267 h 141910"/>
              <a:gd name="connsiteX22" fmla="*/ 1154545 w 1450109"/>
              <a:gd name="connsiteY22" fmla="*/ 57503 h 141910"/>
              <a:gd name="connsiteX23" fmla="*/ 1163782 w 1450109"/>
              <a:gd name="connsiteY23" fmla="*/ 94449 h 141910"/>
              <a:gd name="connsiteX24" fmla="*/ 1246909 w 1450109"/>
              <a:gd name="connsiteY24" fmla="*/ 140631 h 141910"/>
              <a:gd name="connsiteX25" fmla="*/ 1403927 w 1450109"/>
              <a:gd name="connsiteY25" fmla="*/ 112922 h 141910"/>
              <a:gd name="connsiteX26" fmla="*/ 1413164 w 1450109"/>
              <a:gd name="connsiteY26" fmla="*/ 85213 h 141910"/>
              <a:gd name="connsiteX27" fmla="*/ 1450109 w 1450109"/>
              <a:gd name="connsiteY27" fmla="*/ 29794 h 14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450109" h="141910">
                <a:moveTo>
                  <a:pt x="0" y="122158"/>
                </a:moveTo>
                <a:cubicBezTo>
                  <a:pt x="15394" y="119079"/>
                  <a:pt x="33120" y="121630"/>
                  <a:pt x="46182" y="112922"/>
                </a:cubicBezTo>
                <a:cubicBezTo>
                  <a:pt x="54283" y="107522"/>
                  <a:pt x="51064" y="93921"/>
                  <a:pt x="55418" y="85213"/>
                </a:cubicBezTo>
                <a:cubicBezTo>
                  <a:pt x="60382" y="75284"/>
                  <a:pt x="65223" y="64438"/>
                  <a:pt x="73891" y="57503"/>
                </a:cubicBezTo>
                <a:cubicBezTo>
                  <a:pt x="81493" y="51421"/>
                  <a:pt x="92239" y="50942"/>
                  <a:pt x="101600" y="48267"/>
                </a:cubicBezTo>
                <a:cubicBezTo>
                  <a:pt x="182766" y="25077"/>
                  <a:pt x="99829" y="51937"/>
                  <a:pt x="166255" y="29794"/>
                </a:cubicBezTo>
                <a:cubicBezTo>
                  <a:pt x="178570" y="32873"/>
                  <a:pt x="190994" y="35544"/>
                  <a:pt x="203200" y="39031"/>
                </a:cubicBezTo>
                <a:cubicBezTo>
                  <a:pt x="212561" y="41706"/>
                  <a:pt x="225250" y="40345"/>
                  <a:pt x="230909" y="48267"/>
                </a:cubicBezTo>
                <a:cubicBezTo>
                  <a:pt x="284683" y="123550"/>
                  <a:pt x="210095" y="93862"/>
                  <a:pt x="286327" y="112922"/>
                </a:cubicBezTo>
                <a:cubicBezTo>
                  <a:pt x="317115" y="109843"/>
                  <a:pt x="348109" y="108390"/>
                  <a:pt x="378691" y="103685"/>
                </a:cubicBezTo>
                <a:cubicBezTo>
                  <a:pt x="388314" y="102205"/>
                  <a:pt x="398299" y="99849"/>
                  <a:pt x="406400" y="94449"/>
                </a:cubicBezTo>
                <a:cubicBezTo>
                  <a:pt x="417268" y="87203"/>
                  <a:pt x="423241" y="73986"/>
                  <a:pt x="434109" y="66740"/>
                </a:cubicBezTo>
                <a:cubicBezTo>
                  <a:pt x="442062" y="61438"/>
                  <a:pt x="493833" y="49500"/>
                  <a:pt x="498764" y="48267"/>
                </a:cubicBezTo>
                <a:cubicBezTo>
                  <a:pt x="504921" y="39031"/>
                  <a:pt x="509387" y="28407"/>
                  <a:pt x="517236" y="20558"/>
                </a:cubicBezTo>
                <a:cubicBezTo>
                  <a:pt x="552870" y="-15077"/>
                  <a:pt x="572268" y="5121"/>
                  <a:pt x="628073" y="11322"/>
                </a:cubicBezTo>
                <a:cubicBezTo>
                  <a:pt x="651288" y="80969"/>
                  <a:pt x="617272" y="-2179"/>
                  <a:pt x="665018" y="57503"/>
                </a:cubicBezTo>
                <a:cubicBezTo>
                  <a:pt x="701965" y="103686"/>
                  <a:pt x="621916" y="82133"/>
                  <a:pt x="729673" y="103685"/>
                </a:cubicBezTo>
                <a:lnTo>
                  <a:pt x="822036" y="122158"/>
                </a:lnTo>
                <a:cubicBezTo>
                  <a:pt x="843588" y="119079"/>
                  <a:pt x="865343" y="117192"/>
                  <a:pt x="886691" y="112922"/>
                </a:cubicBezTo>
                <a:cubicBezTo>
                  <a:pt x="896238" y="111013"/>
                  <a:pt x="907516" y="110569"/>
                  <a:pt x="914400" y="103685"/>
                </a:cubicBezTo>
                <a:cubicBezTo>
                  <a:pt x="921284" y="96801"/>
                  <a:pt x="917554" y="83579"/>
                  <a:pt x="923636" y="75976"/>
                </a:cubicBezTo>
                <a:cubicBezTo>
                  <a:pt x="936659" y="59697"/>
                  <a:pt x="960800" y="54352"/>
                  <a:pt x="979055" y="48267"/>
                </a:cubicBezTo>
                <a:cubicBezTo>
                  <a:pt x="1037552" y="51346"/>
                  <a:pt x="1097716" y="43296"/>
                  <a:pt x="1154545" y="57503"/>
                </a:cubicBezTo>
                <a:cubicBezTo>
                  <a:pt x="1166860" y="60582"/>
                  <a:pt x="1155423" y="84896"/>
                  <a:pt x="1163782" y="94449"/>
                </a:cubicBezTo>
                <a:cubicBezTo>
                  <a:pt x="1189935" y="124339"/>
                  <a:pt x="1214524" y="129835"/>
                  <a:pt x="1246909" y="140631"/>
                </a:cubicBezTo>
                <a:cubicBezTo>
                  <a:pt x="1264622" y="139366"/>
                  <a:pt x="1371773" y="153113"/>
                  <a:pt x="1403927" y="112922"/>
                </a:cubicBezTo>
                <a:cubicBezTo>
                  <a:pt x="1410009" y="105320"/>
                  <a:pt x="1408436" y="93724"/>
                  <a:pt x="1413164" y="85213"/>
                </a:cubicBezTo>
                <a:cubicBezTo>
                  <a:pt x="1423946" y="65805"/>
                  <a:pt x="1450109" y="29794"/>
                  <a:pt x="1450109" y="297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7688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Füzetvázlat, házi 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err="1" smtClean="0"/>
              <a:t>Hf</a:t>
            </a:r>
            <a:r>
              <a:rPr lang="hu-HU" dirty="0" smtClean="0"/>
              <a:t>. Munkafüzet 50. oldal/17., 18.-as feladat (f nem kell!)</a:t>
            </a:r>
          </a:p>
          <a:p>
            <a:r>
              <a:rPr lang="hu-HU" dirty="0" err="1" smtClean="0"/>
              <a:t>Hf</a:t>
            </a:r>
            <a:r>
              <a:rPr lang="hu-HU" dirty="0" smtClean="0"/>
              <a:t>. Munkafüzet 51. oldal/20, 21, 22-es feladat.</a:t>
            </a:r>
          </a:p>
          <a:p>
            <a:r>
              <a:rPr lang="hu-HU" dirty="0" smtClean="0"/>
              <a:t>Határidő: 03. 23. </a:t>
            </a:r>
          </a:p>
          <a:p>
            <a:r>
              <a:rPr lang="hu-HU" dirty="0" smtClean="0"/>
              <a:t>Bármilyen formában elküldhető, </a:t>
            </a:r>
            <a:r>
              <a:rPr lang="hu-HU" dirty="0" err="1" smtClean="0"/>
              <a:t>fotózva</a:t>
            </a:r>
            <a:r>
              <a:rPr lang="hu-HU" dirty="0" smtClean="0"/>
              <a:t>, írva, e-mailben, stb. </a:t>
            </a:r>
          </a:p>
          <a:p>
            <a:r>
              <a:rPr lang="hu-HU" dirty="0" smtClean="0"/>
              <a:t>A sárga fejléces oldalak </a:t>
            </a:r>
            <a:r>
              <a:rPr lang="hu-HU" b="1" u="sng" dirty="0" smtClean="0">
                <a:solidFill>
                  <a:srgbClr val="FF0000"/>
                </a:solidFill>
              </a:rPr>
              <a:t>a füzetbe bemásolandó füzetvázlatok. </a:t>
            </a:r>
          </a:p>
          <a:p>
            <a:r>
              <a:rPr lang="hu-HU" dirty="0" smtClean="0"/>
              <a:t>E-mail címem: </a:t>
            </a:r>
            <a:r>
              <a:rPr lang="hu-HU" dirty="0" smtClean="0">
                <a:hlinkClick r:id="rId2"/>
              </a:rPr>
              <a:t>hordosszaboeva60@gmail.com</a:t>
            </a:r>
            <a:endParaRPr lang="hu-HU" dirty="0" smtClean="0"/>
          </a:p>
          <a:p>
            <a:r>
              <a:rPr lang="hu-HU" dirty="0" smtClean="0"/>
              <a:t>Kérdés esetén keressetek bátran, igyekszem segíteni! </a:t>
            </a:r>
          </a:p>
          <a:p>
            <a:r>
              <a:rPr lang="hu-HU" dirty="0" smtClean="0"/>
              <a:t>Jó tanulást! 												Éva tanár néni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15244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</TotalTime>
  <Words>484</Words>
  <Application>Microsoft Office PowerPoint</Application>
  <PresentationFormat>Szélesvásznú</PresentationFormat>
  <Paragraphs>54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Organikus</vt:lpstr>
      <vt:lpstr>Az eszközhatározó- és a társhatározó</vt:lpstr>
      <vt:lpstr>Ismétlés</vt:lpstr>
      <vt:lpstr>A mód- és állapothatározó ismétlése</vt:lpstr>
      <vt:lpstr>Eddig tanult határozóink</vt:lpstr>
      <vt:lpstr>Új anyag A társhatározó</vt:lpstr>
      <vt:lpstr>A társhatározó meghatározása</vt:lpstr>
      <vt:lpstr>Az eszközhatározó</vt:lpstr>
      <vt:lpstr>Az eszközhatározó meghatározása</vt:lpstr>
      <vt:lpstr>Füzetvázlat, házi feladat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HORDÓS-SZABÓ ÉVA</dc:creator>
  <cp:lastModifiedBy>HORDÓS-SZABÓ ÉVA</cp:lastModifiedBy>
  <cp:revision>10</cp:revision>
  <dcterms:created xsi:type="dcterms:W3CDTF">2020-03-19T11:38:13Z</dcterms:created>
  <dcterms:modified xsi:type="dcterms:W3CDTF">2020-03-19T13:00:06Z</dcterms:modified>
</cp:coreProperties>
</file>