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hordosszaboeva60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zanza.tv/magyar-nyelv/nyelvi-szintek/magyar-szokeszlet-es-szoalkotas-modjai-lehetosege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400" dirty="0" smtClean="0"/>
              <a:t>Az alá- és mellérendelő </a:t>
            </a:r>
            <a:r>
              <a:rPr lang="hu-HU" sz="4400" dirty="0" smtClean="0"/>
              <a:t>szóösszetételek </a:t>
            </a:r>
            <a:r>
              <a:rPr lang="hu-HU" sz="4400" dirty="0" smtClean="0"/>
              <a:t>ismétlése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5400" b="1" dirty="0" smtClean="0"/>
              <a:t>A szóalkotás</a:t>
            </a:r>
          </a:p>
          <a:p>
            <a:r>
              <a:rPr lang="hu-HU" sz="2300" b="1" dirty="0" smtClean="0"/>
              <a:t>8. osztály</a:t>
            </a:r>
            <a:endParaRPr lang="hu-HU" sz="2300" b="1" dirty="0"/>
          </a:p>
        </p:txBody>
      </p:sp>
    </p:spTree>
    <p:extLst>
      <p:ext uri="{BB962C8B-B14F-4D97-AF65-F5344CB8AC3E}">
        <p14:creationId xmlns:p14="http://schemas.microsoft.com/office/powerpoint/2010/main" val="23416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A szóalkotás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szókincs gazdagításának legfontosabb módjai: </a:t>
            </a:r>
          </a:p>
          <a:p>
            <a:r>
              <a:rPr lang="hu-HU" b="1" u="sng" dirty="0" smtClean="0"/>
              <a:t>I. Belső szóteremtés: </a:t>
            </a:r>
            <a:r>
              <a:rPr lang="hu-HU" dirty="0" smtClean="0"/>
              <a:t>indulatszavak (oh, jaj, au, ej); hangutánzó szavak (dörren, kakukk); hangulatfestő szavak (sopánkodik, ballag). </a:t>
            </a:r>
          </a:p>
          <a:p>
            <a:r>
              <a:rPr lang="hu-HU" dirty="0" smtClean="0"/>
              <a:t>Gyermeknyelvi szavak (szóismétléssel): baba, mama, pápá, dádá</a:t>
            </a:r>
          </a:p>
          <a:p>
            <a:r>
              <a:rPr lang="hu-HU" dirty="0" smtClean="0"/>
              <a:t>Állatterelő, állathívogató szavak: (pipipipi, sicc)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53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II. Tudatos szóalkotás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u="sng" dirty="0" smtClean="0"/>
              <a:t>1. Szóösszetétellel: </a:t>
            </a:r>
            <a:r>
              <a:rPr lang="hu-HU" dirty="0" smtClean="0"/>
              <a:t>a meglévő szókincsből, pl. fej + kendő: fejkendő</a:t>
            </a:r>
          </a:p>
          <a:p>
            <a:r>
              <a:rPr lang="hu-HU" b="1" u="sng" dirty="0" smtClean="0"/>
              <a:t>2. Szóképzéssel: </a:t>
            </a:r>
            <a:r>
              <a:rPr lang="hu-HU" dirty="0" smtClean="0"/>
              <a:t>alapszavakból és képzőkből új szavak alkothatóak, pl. épít= építtet, építhet, építő, építeni, építés, építész, stb. </a:t>
            </a:r>
          </a:p>
          <a:p>
            <a:r>
              <a:rPr lang="hu-HU" b="1" u="sng" dirty="0" smtClean="0"/>
              <a:t>3. Mozaikszavak </a:t>
            </a:r>
            <a:r>
              <a:rPr lang="hu-HU" dirty="0" smtClean="0"/>
              <a:t>(meglévő elemek összevonása): Szóösszevonás (pl. Ofotért), </a:t>
            </a:r>
            <a:r>
              <a:rPr lang="hu-HU" dirty="0" err="1" smtClean="0"/>
              <a:t>betűszók</a:t>
            </a:r>
            <a:r>
              <a:rPr lang="hu-HU" dirty="0" smtClean="0"/>
              <a:t> (pl. OTP), illetve a rövidítések: pl. Bp.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920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III. Más nyelvekből való átvétel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1. Idegen szavak </a:t>
            </a:r>
            <a:r>
              <a:rPr lang="hu-HU" b="1" dirty="0" smtClean="0"/>
              <a:t>átvétele </a:t>
            </a:r>
            <a:r>
              <a:rPr lang="hu-HU" dirty="0" smtClean="0"/>
              <a:t>más nyelvekből, </a:t>
            </a:r>
            <a:r>
              <a:rPr lang="hu-HU" b="1" dirty="0" smtClean="0"/>
              <a:t>változtatás nélkül</a:t>
            </a:r>
            <a:r>
              <a:rPr lang="hu-HU" dirty="0" smtClean="0"/>
              <a:t>: pl. file, computer, DVD, CD</a:t>
            </a:r>
          </a:p>
          <a:p>
            <a:r>
              <a:rPr lang="hu-HU" dirty="0" smtClean="0"/>
              <a:t>2. Idegen szavak szó szerinti </a:t>
            </a:r>
            <a:r>
              <a:rPr lang="hu-HU" b="1" dirty="0" smtClean="0"/>
              <a:t>tükörfordítása</a:t>
            </a:r>
            <a:r>
              <a:rPr lang="hu-HU" dirty="0" smtClean="0"/>
              <a:t>: pl. felvilágosodás, köztársaság</a:t>
            </a:r>
          </a:p>
          <a:p>
            <a:r>
              <a:rPr lang="hu-HU" dirty="0" smtClean="0"/>
              <a:t>3. Idegen szavak írásmódját az </a:t>
            </a:r>
            <a:r>
              <a:rPr lang="hu-HU" b="1" dirty="0" smtClean="0"/>
              <a:t>eredeti kiejtéshez igazítjuk</a:t>
            </a:r>
            <a:r>
              <a:rPr lang="hu-HU" dirty="0" smtClean="0"/>
              <a:t>: pl. dzseki, Zsanett, imázs. </a:t>
            </a:r>
          </a:p>
          <a:p>
            <a:r>
              <a:rPr lang="hu-HU" dirty="0" smtClean="0"/>
              <a:t>4. Idegen szavakat </a:t>
            </a:r>
            <a:r>
              <a:rPr lang="hu-HU" b="1" dirty="0" smtClean="0"/>
              <a:t>rövidítve </a:t>
            </a:r>
            <a:r>
              <a:rPr lang="hu-HU" dirty="0" smtClean="0"/>
              <a:t>veszünk át: pl. DJ.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721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Egyéb ritkább belső szóalkotásmódok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Szóvegyülés: </a:t>
            </a:r>
            <a:r>
              <a:rPr lang="hu-HU" dirty="0" smtClean="0"/>
              <a:t>ha két szó elemei szándékosan vagy véletlenül összekeveredtek, pl. ordít, kiabál= ordibál; csupa, kopasz= csupasz.</a:t>
            </a:r>
          </a:p>
          <a:p>
            <a:r>
              <a:rPr lang="hu-HU" b="1" dirty="0" smtClean="0"/>
              <a:t>Szóelvonás: </a:t>
            </a:r>
            <a:r>
              <a:rPr lang="hu-HU" dirty="0" smtClean="0"/>
              <a:t>ha hosszabb szavakból a képző elvonásával egy rövidebb, más szófajú szót alkotunk, pl. piros				pír. </a:t>
            </a:r>
          </a:p>
          <a:p>
            <a:r>
              <a:rPr lang="hu-HU" b="1" dirty="0" smtClean="0"/>
              <a:t>Szórövidülés: </a:t>
            </a:r>
            <a:r>
              <a:rPr lang="hu-HU" dirty="0" smtClean="0"/>
              <a:t>rohanó világ, egyre több rövidítés: pl. tulajdonos= tulaj, professzor= prof, doktor= doki, stb. </a:t>
            </a:r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5606473" y="4073236"/>
            <a:ext cx="711200" cy="11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079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Házi feladat</a:t>
            </a:r>
            <a:br>
              <a:rPr lang="hu-HU" dirty="0" smtClean="0"/>
            </a:br>
            <a:r>
              <a:rPr lang="hu-HU" sz="3100" dirty="0" smtClean="0"/>
              <a:t>(korábbi füzetvázlatok, tankönyv bátran használható)</a:t>
            </a:r>
            <a:endParaRPr lang="hu-HU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1. Írd </a:t>
            </a:r>
            <a:r>
              <a:rPr lang="hu-HU" dirty="0"/>
              <a:t>a kifejezések mellé a mellérendelő szóösszetételek megfelelő fajtáját!</a:t>
            </a:r>
          </a:p>
          <a:p>
            <a:r>
              <a:rPr lang="hu-HU" dirty="0"/>
              <a:t>szóbeszéd</a:t>
            </a:r>
          </a:p>
          <a:p>
            <a:r>
              <a:rPr lang="hu-HU" dirty="0"/>
              <a:t>be-be</a:t>
            </a:r>
          </a:p>
          <a:p>
            <a:r>
              <a:rPr lang="hu-HU" dirty="0"/>
              <a:t>szívvel-lélekkel</a:t>
            </a:r>
          </a:p>
          <a:p>
            <a:r>
              <a:rPr lang="hu-HU" dirty="0"/>
              <a:t>zenebona</a:t>
            </a:r>
          </a:p>
          <a:p>
            <a:r>
              <a:rPr lang="hu-HU" dirty="0"/>
              <a:t>árkon-bokron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349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2. </a:t>
            </a:r>
            <a:r>
              <a:rPr lang="hu-HU" dirty="0"/>
              <a:t>Milyen alárendelő szóösszetételekre ismersz?</a:t>
            </a:r>
          </a:p>
          <a:p>
            <a:r>
              <a:rPr lang="hu-HU" dirty="0"/>
              <a:t>egérrágta</a:t>
            </a:r>
          </a:p>
          <a:p>
            <a:r>
              <a:rPr lang="hu-HU" dirty="0"/>
              <a:t>békeszerető</a:t>
            </a:r>
          </a:p>
          <a:p>
            <a:r>
              <a:rPr lang="hu-HU" dirty="0"/>
              <a:t>gyorsúszás</a:t>
            </a:r>
          </a:p>
          <a:p>
            <a:r>
              <a:rPr lang="hu-HU" dirty="0"/>
              <a:t>égitest</a:t>
            </a:r>
          </a:p>
          <a:p>
            <a:r>
              <a:rPr lang="hu-HU" dirty="0"/>
              <a:t>hárompontos</a:t>
            </a:r>
          </a:p>
          <a:p>
            <a:r>
              <a:rPr lang="hu-HU" dirty="0"/>
              <a:t>kutyaszőr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677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701964"/>
            <a:ext cx="9601197" cy="158403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Házi feladat</a:t>
            </a: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 smtClean="0"/>
              <a:t>3. Határozd </a:t>
            </a:r>
            <a:r>
              <a:rPr lang="hu-HU" sz="2700" dirty="0"/>
              <a:t>meg a szóösszetételek fajtáját minél pontosabban! </a:t>
            </a:r>
            <a:br>
              <a:rPr lang="hu-HU" sz="2700" dirty="0"/>
            </a:br>
            <a:r>
              <a:rPr lang="hu-HU" sz="2700" dirty="0"/>
              <a:t>(Szerves/ Szervetlen; Alárendelő/Mellérendelő; + típusok; jelölt/jelöletlen)</a:t>
            </a:r>
            <a:br>
              <a:rPr lang="hu-HU" sz="2700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endParaRPr lang="hu-HU" sz="2600" dirty="0"/>
          </a:p>
          <a:p>
            <a:r>
              <a:rPr lang="hu-HU" sz="2600" dirty="0"/>
              <a:t>egyszeregy</a:t>
            </a:r>
          </a:p>
          <a:p>
            <a:r>
              <a:rPr lang="hu-HU" sz="2600" dirty="0"/>
              <a:t>koromfekete</a:t>
            </a:r>
          </a:p>
          <a:p>
            <a:r>
              <a:rPr lang="hu-HU" sz="2600" dirty="0"/>
              <a:t>két-két</a:t>
            </a:r>
          </a:p>
          <a:p>
            <a:r>
              <a:rPr lang="hu-HU" sz="2600" dirty="0"/>
              <a:t>búbánatos</a:t>
            </a:r>
          </a:p>
          <a:p>
            <a:r>
              <a:rPr lang="hu-HU" sz="2600" dirty="0"/>
              <a:t>tűzforró</a:t>
            </a:r>
          </a:p>
          <a:p>
            <a:r>
              <a:rPr lang="hu-HU" sz="2600" dirty="0"/>
              <a:t>icipici</a:t>
            </a:r>
          </a:p>
          <a:p>
            <a:r>
              <a:rPr lang="hu-HU" sz="2600" dirty="0"/>
              <a:t>napraforgó</a:t>
            </a:r>
          </a:p>
          <a:p>
            <a:r>
              <a:rPr lang="hu-HU" sz="2600" dirty="0"/>
              <a:t>autómosó</a:t>
            </a:r>
          </a:p>
          <a:p>
            <a:r>
              <a:rPr lang="hu-HU" sz="2600" dirty="0"/>
              <a:t>egyetért</a:t>
            </a:r>
          </a:p>
          <a:p>
            <a:r>
              <a:rPr lang="hu-HU" sz="2600" dirty="0"/>
              <a:t>szegről szegre</a:t>
            </a:r>
          </a:p>
          <a:p>
            <a:r>
              <a:rPr lang="hu-HU" sz="2600" dirty="0"/>
              <a:t>szófogadó</a:t>
            </a:r>
          </a:p>
          <a:p>
            <a:r>
              <a:rPr lang="hu-HU" sz="2600" dirty="0"/>
              <a:t>napbarnított</a:t>
            </a:r>
          </a:p>
          <a:p>
            <a:r>
              <a:rPr lang="hu-HU" sz="2600" dirty="0"/>
              <a:t>hangosbemondó</a:t>
            </a:r>
          </a:p>
          <a:p>
            <a:r>
              <a:rPr lang="hu-HU" sz="2600" dirty="0"/>
              <a:t>széllelbélelt</a:t>
            </a:r>
          </a:p>
          <a:p>
            <a:r>
              <a:rPr lang="hu-HU" sz="2600" dirty="0"/>
              <a:t>ágrólszakadt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84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Határidő, füzetvázlat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sárga fejléces oldalakból kell füzetvázlatot készítened, a házi feladatot elküldheted bármilyen felületen, </a:t>
            </a:r>
            <a:r>
              <a:rPr lang="hu-HU" dirty="0" err="1" smtClean="0"/>
              <a:t>fotózva</a:t>
            </a:r>
            <a:r>
              <a:rPr lang="hu-HU" dirty="0" smtClean="0"/>
              <a:t>, írva is. </a:t>
            </a:r>
          </a:p>
          <a:p>
            <a:r>
              <a:rPr lang="hu-HU" dirty="0" smtClean="0"/>
              <a:t>E-mail címem: </a:t>
            </a:r>
            <a:r>
              <a:rPr lang="hu-HU" dirty="0" smtClean="0">
                <a:hlinkClick r:id="rId2"/>
              </a:rPr>
              <a:t>hordosszaboeva60@gmail.com</a:t>
            </a:r>
            <a:endParaRPr lang="hu-HU" dirty="0" smtClean="0"/>
          </a:p>
          <a:p>
            <a:r>
              <a:rPr lang="hu-HU" dirty="0" smtClean="0"/>
              <a:t>Határidő: 03. 23. hétfő</a:t>
            </a:r>
          </a:p>
          <a:p>
            <a:r>
              <a:rPr lang="hu-HU" dirty="0" smtClean="0"/>
              <a:t>Bármilyen kérdéssel keressetek bátran, ha szükséges, adok még gyakorláshoz feladatokat. </a:t>
            </a:r>
          </a:p>
          <a:p>
            <a:r>
              <a:rPr lang="hu-HU" dirty="0" smtClean="0"/>
              <a:t>Jó tanulást! 												Éva tanár néni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85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3743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382982"/>
            <a:ext cx="9601195" cy="34928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Nézd meg ezt a kisfilmet</a:t>
            </a:r>
            <a:r>
              <a:rPr lang="hu-HU" dirty="0"/>
              <a:t>!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zanza.tv/magyar-nyelv/nyelvi-szintek/magyar-szokeszlet-es-szoalkotas-modjai-lehetosegei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(Kb. 3-5 perc között lesz az az anyagrész, amellyel az elmúlt hetekben foglalkoztunk (szóösszetételek), a többi majd később! )</a:t>
            </a:r>
          </a:p>
          <a:p>
            <a:pPr marL="0" indent="0">
              <a:buNone/>
            </a:pPr>
            <a:r>
              <a:rPr lang="hu-HU" dirty="0" smtClean="0"/>
              <a:t>Remélem, hallottál benne ismerős részeket, és segített összefogó képet alkotni  a korábban tanultakról! </a:t>
            </a:r>
          </a:p>
          <a:p>
            <a:pPr marL="0" indent="0">
              <a:buNone/>
            </a:pPr>
            <a:r>
              <a:rPr lang="hu-HU" dirty="0" smtClean="0"/>
              <a:t>Nézzük, miről is volt szó!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0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u="sng" dirty="0" smtClean="0"/>
              <a:t>Szóösszetételek: </a:t>
            </a:r>
            <a:r>
              <a:rPr lang="hu-HU" dirty="0" smtClean="0"/>
              <a:t>ELŐTAG+UTÓTAG= Jelentésük több vagy más, egy új fogalom jön létre, pl. kutyaszorító</a:t>
            </a:r>
          </a:p>
          <a:p>
            <a:r>
              <a:rPr lang="hu-HU" b="1" u="sng" dirty="0" smtClean="0"/>
              <a:t>Összetett szavak: </a:t>
            </a:r>
          </a:p>
          <a:p>
            <a:pPr lvl="1"/>
            <a:r>
              <a:rPr lang="hu-HU" b="1" i="1" dirty="0" smtClean="0"/>
              <a:t>Szervetlen: </a:t>
            </a:r>
            <a:r>
              <a:rPr lang="hu-HU" dirty="0" smtClean="0"/>
              <a:t>Semmiféle viszony nincs köztük. </a:t>
            </a:r>
            <a:r>
              <a:rPr lang="hu-HU" dirty="0" err="1" smtClean="0"/>
              <a:t>Kötőszók</a:t>
            </a:r>
            <a:r>
              <a:rPr lang="hu-HU" dirty="0" smtClean="0"/>
              <a:t> (habár), módosítószók (aligha), névmások (bármennyi). </a:t>
            </a:r>
          </a:p>
          <a:p>
            <a:pPr lvl="1"/>
            <a:r>
              <a:rPr lang="hu-HU" b="1" i="1" dirty="0" smtClean="0"/>
              <a:t>Szerves: </a:t>
            </a:r>
            <a:r>
              <a:rPr lang="hu-HU" dirty="0" smtClean="0"/>
              <a:t>A két tag között alárendelés  (pl. országjáró) vagy mellérendelés  (pl. tipeg-topog, ákombákom) van.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78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18959"/>
          </a:xfrm>
        </p:spPr>
        <p:txBody>
          <a:bodyPr/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939636"/>
            <a:ext cx="9601196" cy="3936232"/>
          </a:xfrm>
        </p:spPr>
        <p:txBody>
          <a:bodyPr/>
          <a:lstStyle/>
          <a:p>
            <a:pPr marL="0" indent="0">
              <a:buNone/>
            </a:pPr>
            <a:r>
              <a:rPr lang="hu-HU" b="1" u="sng" dirty="0" smtClean="0"/>
              <a:t>Alárendelés: </a:t>
            </a:r>
          </a:p>
          <a:p>
            <a:pPr lvl="1"/>
            <a:r>
              <a:rPr lang="hu-HU" dirty="0" smtClean="0"/>
              <a:t>Az </a:t>
            </a:r>
            <a:r>
              <a:rPr lang="hu-HU" u="sng" dirty="0" smtClean="0"/>
              <a:t>utótag az alaptag </a:t>
            </a:r>
            <a:r>
              <a:rPr lang="hu-HU" dirty="0" smtClean="0"/>
              <a:t>ORSZÁG</a:t>
            </a:r>
            <a:r>
              <a:rPr lang="hu-HU" dirty="0" smtClean="0">
                <a:solidFill>
                  <a:srgbClr val="FF0000"/>
                </a:solidFill>
              </a:rPr>
              <a:t>JÁRÓ</a:t>
            </a:r>
          </a:p>
          <a:p>
            <a:pPr lvl="1"/>
            <a:r>
              <a:rPr lang="hu-HU" dirty="0" smtClean="0"/>
              <a:t>Az utótaggal kérdezünk az alaptagra </a:t>
            </a:r>
            <a:r>
              <a:rPr lang="hu-HU" dirty="0" smtClean="0">
                <a:solidFill>
                  <a:srgbClr val="FF0000"/>
                </a:solidFill>
              </a:rPr>
              <a:t>MIT</a:t>
            </a:r>
            <a:r>
              <a:rPr lang="hu-HU" dirty="0" smtClean="0"/>
              <a:t> JÁRÓ? ORSZÁGO</a:t>
            </a:r>
            <a:r>
              <a:rPr lang="hu-HU" dirty="0" smtClean="0">
                <a:solidFill>
                  <a:srgbClr val="FF0000"/>
                </a:solidFill>
              </a:rPr>
              <a:t>T</a:t>
            </a:r>
            <a:r>
              <a:rPr lang="hu-HU" dirty="0" smtClean="0"/>
              <a:t> (TÁRGYAS, JELÖLETLEN)</a:t>
            </a:r>
          </a:p>
          <a:p>
            <a:pPr lvl="1"/>
            <a:r>
              <a:rPr lang="hu-HU" dirty="0" smtClean="0"/>
              <a:t>Toldalékot csak az alaptag kaphat ORSZÁGJÁRÓ</a:t>
            </a:r>
            <a:r>
              <a:rPr lang="hu-HU" dirty="0" smtClean="0">
                <a:solidFill>
                  <a:srgbClr val="FF0000"/>
                </a:solidFill>
              </a:rPr>
              <a:t>K</a:t>
            </a:r>
            <a:endParaRPr lang="hu-HU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hu-HU" sz="2400" b="1" u="sng" dirty="0" smtClean="0">
                <a:solidFill>
                  <a:schemeClr val="tx1"/>
                </a:solidFill>
              </a:rPr>
              <a:t>Mellérendelés: 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Két azonos szófajú szó összeillesztése tipeg (ige)-topog (ige)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Elő- és utótagja között szabályos hangtani eltérések vannak (tipeg-magas hangrendű magánhangzók; topog –mély hangrendű magánhangzók; mássalhangzók ugyanazok)</a:t>
            </a:r>
          </a:p>
        </p:txBody>
      </p:sp>
    </p:spTree>
    <p:extLst>
      <p:ext uri="{BB962C8B-B14F-4D97-AF65-F5344CB8AC3E}">
        <p14:creationId xmlns:p14="http://schemas.microsoft.com/office/powerpoint/2010/main" val="29706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3583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717965"/>
            <a:ext cx="9601196" cy="4157903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ALÁRENDELŐ SZÓÖSSZETÉTELEK</a:t>
            </a:r>
          </a:p>
          <a:p>
            <a:endParaRPr lang="hu-HU" dirty="0"/>
          </a:p>
          <a:p>
            <a:r>
              <a:rPr lang="hu-HU" dirty="0" smtClean="0"/>
              <a:t>Az előtag alá van rendelve az utótagnak</a:t>
            </a:r>
          </a:p>
          <a:p>
            <a:r>
              <a:rPr lang="hu-HU" dirty="0" smtClean="0"/>
              <a:t>A köztük lévő viszony alapján lehetnek: alanyos, tárgyas (lásd országjáró), határozós, jelzős +jelentéssűrítő összetételek.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Jelölt </a:t>
            </a:r>
            <a:r>
              <a:rPr lang="hu-HU" dirty="0" smtClean="0"/>
              <a:t>vagy jelöletlen</a:t>
            </a:r>
          </a:p>
          <a:p>
            <a:r>
              <a:rPr lang="hu-HU" dirty="0" smtClean="0"/>
              <a:t>Alanyos: emberlakta, villámsújtotta (mi lakta, mi sújtotta? Alany kérdése)</a:t>
            </a:r>
          </a:p>
          <a:p>
            <a:r>
              <a:rPr lang="hu-HU" dirty="0" smtClean="0"/>
              <a:t>Tárgyas: vízivó, favágó, egye</a:t>
            </a:r>
            <a:r>
              <a:rPr lang="hu-HU" dirty="0" smtClean="0">
                <a:solidFill>
                  <a:srgbClr val="FF0000"/>
                </a:solidFill>
              </a:rPr>
              <a:t>t</a:t>
            </a:r>
            <a:r>
              <a:rPr lang="hu-HU" dirty="0" smtClean="0"/>
              <a:t>értő (mit ivó, mit vágó, mit értő? Tárgy kérdése)</a:t>
            </a:r>
          </a:p>
          <a:p>
            <a:r>
              <a:rPr lang="hu-HU" dirty="0" smtClean="0"/>
              <a:t>Határozós: ágrólszakadt (honnan szakadt? Helyhatározó kérdése)</a:t>
            </a:r>
          </a:p>
          <a:p>
            <a:r>
              <a:rPr lang="hu-HU" dirty="0" smtClean="0"/>
              <a:t>Jelzős: madárdal, vizespohár (minek a dala, milyen pohár? Jelzők kérdései)</a:t>
            </a:r>
          </a:p>
          <a:p>
            <a:r>
              <a:rPr lang="hu-HU" dirty="0" smtClean="0"/>
              <a:t>Jelentéstömörítő összetételek: fekvőrendőr (nem szó szerint értendő!)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79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7117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745673"/>
            <a:ext cx="9601196" cy="4130195"/>
          </a:xfrm>
        </p:spPr>
        <p:txBody>
          <a:bodyPr/>
          <a:lstStyle/>
          <a:p>
            <a:r>
              <a:rPr lang="hu-HU" b="1" u="sng" dirty="0" smtClean="0"/>
              <a:t>Jelölt vagy jelöletlen? Honnan tudhatom? </a:t>
            </a:r>
          </a:p>
          <a:p>
            <a:endParaRPr lang="hu-HU" dirty="0"/>
          </a:p>
          <a:p>
            <a:r>
              <a:rPr lang="hu-HU" b="1" dirty="0" smtClean="0"/>
              <a:t>Jelölt: </a:t>
            </a:r>
            <a:r>
              <a:rPr lang="hu-HU" dirty="0" smtClean="0"/>
              <a:t>ha az előtag végén árulkodó toldalék van, felismerhető a tagok közötti viszony. Pl. a tűzrevaló szóban a –re rag alapján határozós, a fáskosár –s képzője miatt jelzős, az egyetért –t ragja pedig tárgyas összetételre utal. </a:t>
            </a:r>
          </a:p>
          <a:p>
            <a:r>
              <a:rPr lang="hu-HU" b="1" dirty="0" smtClean="0"/>
              <a:t>Jelöletlen: </a:t>
            </a:r>
            <a:r>
              <a:rPr lang="hu-HU" dirty="0" smtClean="0"/>
              <a:t>Itt nincs toldalék, csak rákérdezhetek, ahogy elemzésnél, pl. mit járó? Országot járó, és odaképzelve  a toldalékot, már sejthető a tárgyrag miatt a tárgyi szerep. </a:t>
            </a:r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05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35832"/>
          </a:xfrm>
        </p:spPr>
        <p:txBody>
          <a:bodyPr>
            <a:normAutofit fontScale="90000"/>
          </a:bodyPr>
          <a:lstStyle/>
          <a:p>
            <a:r>
              <a:rPr lang="hu-HU" dirty="0"/>
              <a:t>I</a:t>
            </a:r>
            <a:r>
              <a:rPr lang="hu-HU" dirty="0" smtClean="0"/>
              <a:t>smétlés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717965"/>
            <a:ext cx="9601196" cy="415790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Mellérendelő szóösszetételek</a:t>
            </a:r>
          </a:p>
          <a:p>
            <a:endParaRPr lang="hu-HU" dirty="0"/>
          </a:p>
          <a:p>
            <a:r>
              <a:rPr lang="hu-HU" dirty="0" smtClean="0"/>
              <a:t>Mindkét tag egyenrangú, sok esetben külön is önálló szavak</a:t>
            </a:r>
          </a:p>
          <a:p>
            <a:r>
              <a:rPr lang="hu-HU" dirty="0" smtClean="0"/>
              <a:t>Mindkettő azonos szófajú</a:t>
            </a:r>
          </a:p>
          <a:p>
            <a:r>
              <a:rPr lang="hu-HU" dirty="0" smtClean="0"/>
              <a:t>Együtt alkotnak egy mondatrészt, közöttük laza a kapcsolat</a:t>
            </a:r>
          </a:p>
          <a:p>
            <a:pPr lvl="1"/>
            <a:r>
              <a:rPr lang="hu-HU" dirty="0" smtClean="0"/>
              <a:t>I. Kettőzés: addig-addig</a:t>
            </a:r>
          </a:p>
          <a:p>
            <a:pPr lvl="2"/>
            <a:r>
              <a:rPr lang="hu-HU" dirty="0" smtClean="0"/>
              <a:t>Figura </a:t>
            </a:r>
            <a:r>
              <a:rPr lang="hu-HU" dirty="0" err="1" smtClean="0"/>
              <a:t>etymologica</a:t>
            </a:r>
            <a:r>
              <a:rPr lang="hu-HU" dirty="0"/>
              <a:t> </a:t>
            </a:r>
            <a:r>
              <a:rPr lang="hu-HU" dirty="0" smtClean="0"/>
              <a:t>(tőismétlés): </a:t>
            </a:r>
            <a:r>
              <a:rPr lang="hu-HU" dirty="0" smtClean="0">
                <a:solidFill>
                  <a:srgbClr val="FF0000"/>
                </a:solidFill>
              </a:rPr>
              <a:t>un</a:t>
            </a:r>
            <a:r>
              <a:rPr lang="hu-HU" dirty="0" smtClean="0"/>
              <a:t>os-</a:t>
            </a:r>
            <a:r>
              <a:rPr lang="hu-HU" dirty="0" smtClean="0">
                <a:solidFill>
                  <a:srgbClr val="FF0000"/>
                </a:solidFill>
              </a:rPr>
              <a:t>un</a:t>
            </a:r>
            <a:r>
              <a:rPr lang="hu-HU" dirty="0" smtClean="0"/>
              <a:t>talan</a:t>
            </a:r>
            <a:endParaRPr lang="hu-HU" dirty="0"/>
          </a:p>
          <a:p>
            <a:pPr lvl="1"/>
            <a:r>
              <a:rPr lang="hu-HU" dirty="0" smtClean="0"/>
              <a:t>II. a. Ikerítés: </a:t>
            </a:r>
            <a:r>
              <a:rPr lang="hu-HU" dirty="0" err="1" smtClean="0"/>
              <a:t>izegtem</a:t>
            </a:r>
            <a:r>
              <a:rPr lang="hu-HU" dirty="0" smtClean="0"/>
              <a:t>-mozogtam, tereferél</a:t>
            </a:r>
          </a:p>
          <a:p>
            <a:pPr lvl="1"/>
            <a:r>
              <a:rPr lang="hu-HU" dirty="0" smtClean="0"/>
              <a:t>II. b. </a:t>
            </a:r>
            <a:r>
              <a:rPr lang="hu-HU" dirty="0" err="1" smtClean="0"/>
              <a:t>Álikerszók</a:t>
            </a:r>
            <a:r>
              <a:rPr lang="hu-HU" dirty="0" smtClean="0"/>
              <a:t>: ámul-bámul, súg-búg</a:t>
            </a:r>
          </a:p>
          <a:p>
            <a:pPr lvl="1"/>
            <a:r>
              <a:rPr lang="hu-HU" dirty="0" smtClean="0"/>
              <a:t>III. Valódi mellérendelések: Teljesen összeforrtak: bűbájos, rúgkapál</a:t>
            </a:r>
          </a:p>
        </p:txBody>
      </p:sp>
    </p:spTree>
    <p:extLst>
      <p:ext uri="{BB962C8B-B14F-4D97-AF65-F5344CB8AC3E}">
        <p14:creationId xmlns:p14="http://schemas.microsoft.com/office/powerpoint/2010/main" val="41458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 smtClean="0"/>
              <a:t>Helyesírás (Új anyag-füzetvázlat)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két egyszerű szóból álló összetételt egybeírjuk, pl. paradicsomsaláta</a:t>
            </a:r>
          </a:p>
          <a:p>
            <a:r>
              <a:rPr lang="hu-HU" b="1" dirty="0" smtClean="0"/>
              <a:t>Mozgószabály: </a:t>
            </a:r>
            <a:r>
              <a:rPr lang="hu-HU" dirty="0" smtClean="0"/>
              <a:t>Összetett szavak esetében, ha 2-nél több szóból alkotunk szóösszetételt, 6 szótagig egybeírhatjuk, pl. </a:t>
            </a:r>
            <a:r>
              <a:rPr lang="hu-HU" dirty="0" err="1" smtClean="0"/>
              <a:t>csepp+kő+barlang</a:t>
            </a:r>
            <a:r>
              <a:rPr lang="hu-HU" dirty="0" smtClean="0"/>
              <a:t> (3 szó)= csepp-kő-bar-</a:t>
            </a:r>
            <a:r>
              <a:rPr lang="hu-HU" dirty="0" err="1" smtClean="0"/>
              <a:t>lang</a:t>
            </a:r>
            <a:r>
              <a:rPr lang="hu-HU" dirty="0" smtClean="0"/>
              <a:t> (4 szótag)= cseppkőbarlang </a:t>
            </a:r>
          </a:p>
          <a:p>
            <a:r>
              <a:rPr lang="hu-HU" dirty="0" smtClean="0"/>
              <a:t>DE! : tornász-csapatbajnokság: </a:t>
            </a:r>
            <a:r>
              <a:rPr lang="hu-HU" dirty="0" err="1" smtClean="0"/>
              <a:t>tornász+csapat+bajnokság</a:t>
            </a:r>
            <a:r>
              <a:rPr lang="hu-HU" dirty="0" smtClean="0"/>
              <a:t> (3 szó)=tor-nász-</a:t>
            </a:r>
            <a:r>
              <a:rPr lang="hu-HU" dirty="0" err="1" smtClean="0"/>
              <a:t>csa</a:t>
            </a:r>
            <a:r>
              <a:rPr lang="hu-HU" dirty="0" smtClean="0"/>
              <a:t>-</a:t>
            </a:r>
            <a:r>
              <a:rPr lang="hu-HU" dirty="0" err="1" smtClean="0"/>
              <a:t>pat</a:t>
            </a:r>
            <a:r>
              <a:rPr lang="hu-HU" dirty="0" smtClean="0"/>
              <a:t>-baj-</a:t>
            </a:r>
            <a:r>
              <a:rPr lang="hu-HU" dirty="0" err="1" smtClean="0"/>
              <a:t>nok</a:t>
            </a:r>
            <a:r>
              <a:rPr lang="hu-HU" dirty="0" smtClean="0"/>
              <a:t>-</a:t>
            </a:r>
            <a:r>
              <a:rPr lang="hu-HU" dirty="0" err="1" smtClean="0"/>
              <a:t>ság</a:t>
            </a:r>
            <a:r>
              <a:rPr lang="hu-HU" dirty="0" smtClean="0"/>
              <a:t> (7 szótag!)= tornász-csapatbajnokság</a:t>
            </a:r>
          </a:p>
          <a:p>
            <a:r>
              <a:rPr lang="hu-HU" dirty="0" smtClean="0"/>
              <a:t>A két fő összetételi tag határán kötőjellel kötjük össze, azaz ahol az értelem adja. Pl. rendőr-főkapitányság.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04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u-HU" dirty="0"/>
              <a:t>A szótagszámlálás további szempontjai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szótagszámba nem tartozik bele a JEL, A RAG ÉS AZ –I KÉPZŐ (minden más képző igen!)</a:t>
            </a:r>
          </a:p>
          <a:p>
            <a:r>
              <a:rPr lang="hu-HU" dirty="0" smtClean="0"/>
              <a:t>Az igekötők közül csak a két vagy több szótagúakat tekintjük összetételi tagnak. </a:t>
            </a:r>
          </a:p>
          <a:p>
            <a:r>
              <a:rPr lang="hu-HU" dirty="0" smtClean="0"/>
              <a:t>A szabályos, de túl hosszú összetett szavak helyett célszerű másfajta szószerkezettel körülírni a fogalmat, pl. gépkocsivezető-tanfolyam helyett, gépkocsivezetői tanfolyam.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26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237</TotalTime>
  <Words>951</Words>
  <Application>Microsoft Office PowerPoint</Application>
  <PresentationFormat>Szélesvásznú</PresentationFormat>
  <Paragraphs>114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Organikus</vt:lpstr>
      <vt:lpstr>Az alá- és mellérendelő szóösszetételek ismétlése</vt:lpstr>
      <vt:lpstr> Ismétlés</vt:lpstr>
      <vt:lpstr>Ismétlés</vt:lpstr>
      <vt:lpstr>Ismétlés</vt:lpstr>
      <vt:lpstr>Ismétlés</vt:lpstr>
      <vt:lpstr>Ismétlés</vt:lpstr>
      <vt:lpstr>Ismétlés</vt:lpstr>
      <vt:lpstr>Helyesírás (Új anyag-füzetvázlat)</vt:lpstr>
      <vt:lpstr>A szótagszámlálás további szempontjai</vt:lpstr>
      <vt:lpstr>A szóalkotás</vt:lpstr>
      <vt:lpstr>II. Tudatos szóalkotás</vt:lpstr>
      <vt:lpstr>III. Más nyelvekből való átvétel</vt:lpstr>
      <vt:lpstr>Egyéb ritkább belső szóalkotásmódok</vt:lpstr>
      <vt:lpstr>Házi feladat (korábbi füzetvázlatok, tankönyv bátran használható)</vt:lpstr>
      <vt:lpstr>Házi feladat</vt:lpstr>
      <vt:lpstr>  Házi feladat 3. Határozd meg a szóösszetételek fajtáját minél pontosabban!  (Szerves/ Szervetlen; Alárendelő/Mellérendelő; + típusok; jelölt/jelöletlen)  </vt:lpstr>
      <vt:lpstr>Határidő, füzetvázlat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alá- és mellérendelő szószerkezetek ismétlése</dc:title>
  <dc:creator>HORDÓS-SZABÓ ÉVA</dc:creator>
  <cp:lastModifiedBy>HORDÓS-SZABÓ ÉVA</cp:lastModifiedBy>
  <cp:revision>16</cp:revision>
  <dcterms:created xsi:type="dcterms:W3CDTF">2020-03-18T13:41:50Z</dcterms:created>
  <dcterms:modified xsi:type="dcterms:W3CDTF">2020-03-19T21:38:49Z</dcterms:modified>
</cp:coreProperties>
</file>