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y6q4o5rc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A szóképzés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8. a 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82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házi feladat javítása</a:t>
            </a:r>
            <a:br>
              <a:rPr lang="hu-HU" dirty="0" smtClean="0"/>
            </a:br>
            <a:r>
              <a:rPr lang="hu-HU" dirty="0" err="1" smtClean="0"/>
              <a:t>Javítsd</a:t>
            </a:r>
            <a:r>
              <a:rPr lang="hu-HU" dirty="0" smtClean="0"/>
              <a:t> vagy pipáld pirossal!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Írd a kifejezések mellé a mellérendelő szóösszetételek megfelelő fajtáját!</a:t>
            </a:r>
          </a:p>
          <a:p>
            <a:r>
              <a:rPr lang="hu-HU" dirty="0"/>
              <a:t>s</a:t>
            </a:r>
            <a:r>
              <a:rPr lang="hu-HU" dirty="0" smtClean="0"/>
              <a:t>zóbeszéd </a:t>
            </a:r>
            <a:r>
              <a:rPr lang="hu-HU" dirty="0" smtClean="0">
                <a:solidFill>
                  <a:srgbClr val="FF0000"/>
                </a:solidFill>
              </a:rPr>
              <a:t>(valódi mellérendelés)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/>
              <a:t>be-be </a:t>
            </a:r>
            <a:r>
              <a:rPr lang="hu-HU" dirty="0" smtClean="0">
                <a:solidFill>
                  <a:srgbClr val="FF0000"/>
                </a:solidFill>
              </a:rPr>
              <a:t>(kettőzés)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/>
              <a:t>szívvel-lélekkel </a:t>
            </a:r>
            <a:r>
              <a:rPr lang="hu-HU" dirty="0" smtClean="0">
                <a:solidFill>
                  <a:srgbClr val="FF0000"/>
                </a:solidFill>
              </a:rPr>
              <a:t>(álikerszó)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/>
              <a:t>z</a:t>
            </a:r>
            <a:r>
              <a:rPr lang="hu-HU" dirty="0" smtClean="0"/>
              <a:t>enebona </a:t>
            </a:r>
            <a:r>
              <a:rPr lang="hu-HU" dirty="0" smtClean="0">
                <a:solidFill>
                  <a:srgbClr val="FF0000"/>
                </a:solidFill>
              </a:rPr>
              <a:t>(ikerszó)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/>
              <a:t>árkon-bokron </a:t>
            </a:r>
            <a:r>
              <a:rPr lang="hu-HU" dirty="0" smtClean="0">
                <a:solidFill>
                  <a:srgbClr val="FF0000"/>
                </a:solidFill>
              </a:rPr>
              <a:t>(valódi mellérendelés)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79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házi feladat javítása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dirty="0"/>
              <a:t>2. Milyen alárendelő szóösszetételekre ismersz?</a:t>
            </a:r>
          </a:p>
          <a:p>
            <a:r>
              <a:rPr lang="hu-HU" sz="2900" dirty="0"/>
              <a:t>e</a:t>
            </a:r>
            <a:r>
              <a:rPr lang="hu-HU" sz="2900" dirty="0" smtClean="0"/>
              <a:t>gérrágta </a:t>
            </a:r>
            <a:r>
              <a:rPr lang="hu-HU" sz="2900" dirty="0" smtClean="0">
                <a:solidFill>
                  <a:srgbClr val="FF0000"/>
                </a:solidFill>
              </a:rPr>
              <a:t>(alanyos-Mi rágta? Alany kérdése)</a:t>
            </a:r>
            <a:endParaRPr lang="hu-HU" sz="2900" dirty="0">
              <a:solidFill>
                <a:srgbClr val="FF0000"/>
              </a:solidFill>
            </a:endParaRPr>
          </a:p>
          <a:p>
            <a:r>
              <a:rPr lang="hu-HU" sz="2900" dirty="0"/>
              <a:t>b</a:t>
            </a:r>
            <a:r>
              <a:rPr lang="hu-HU" sz="2900" dirty="0" smtClean="0"/>
              <a:t>ékeszerető </a:t>
            </a:r>
            <a:r>
              <a:rPr lang="hu-HU" sz="2900" dirty="0" smtClean="0">
                <a:solidFill>
                  <a:srgbClr val="FF0000"/>
                </a:solidFill>
              </a:rPr>
              <a:t>(tárgyas-jelöletlen-mit szerető? Békét. Nincs rajta jelölve a tárgyrag)</a:t>
            </a:r>
            <a:endParaRPr lang="hu-HU" sz="2900" dirty="0">
              <a:solidFill>
                <a:srgbClr val="FF0000"/>
              </a:solidFill>
            </a:endParaRPr>
          </a:p>
          <a:p>
            <a:r>
              <a:rPr lang="hu-HU" sz="2900" dirty="0"/>
              <a:t>g</a:t>
            </a:r>
            <a:r>
              <a:rPr lang="hu-HU" sz="2900" dirty="0" smtClean="0"/>
              <a:t>yorsúszás </a:t>
            </a:r>
            <a:r>
              <a:rPr lang="hu-HU" sz="2900" dirty="0" smtClean="0">
                <a:solidFill>
                  <a:srgbClr val="FF0000"/>
                </a:solidFill>
              </a:rPr>
              <a:t>(jelzős-milyen úszás? Gyors. Minőségjelző)</a:t>
            </a:r>
            <a:endParaRPr lang="hu-HU" sz="2900" dirty="0">
              <a:solidFill>
                <a:srgbClr val="FF0000"/>
              </a:solidFill>
            </a:endParaRPr>
          </a:p>
          <a:p>
            <a:r>
              <a:rPr lang="hu-HU" sz="2900" dirty="0"/>
              <a:t>é</a:t>
            </a:r>
            <a:r>
              <a:rPr lang="hu-HU" sz="2900" dirty="0" smtClean="0"/>
              <a:t>gitest </a:t>
            </a:r>
            <a:r>
              <a:rPr lang="hu-HU" sz="2900" dirty="0" smtClean="0">
                <a:solidFill>
                  <a:srgbClr val="FF0000"/>
                </a:solidFill>
              </a:rPr>
              <a:t>(jelzős-Milyen test? Égi. </a:t>
            </a:r>
            <a:r>
              <a:rPr lang="hu-HU" sz="2900" dirty="0">
                <a:solidFill>
                  <a:srgbClr val="FF0000"/>
                </a:solidFill>
              </a:rPr>
              <a:t>M</a:t>
            </a:r>
            <a:r>
              <a:rPr lang="hu-HU" sz="2900" dirty="0" smtClean="0">
                <a:solidFill>
                  <a:srgbClr val="FF0000"/>
                </a:solidFill>
              </a:rPr>
              <a:t>inőségjelző)</a:t>
            </a:r>
            <a:endParaRPr lang="hu-HU" sz="2900" dirty="0">
              <a:solidFill>
                <a:srgbClr val="FF0000"/>
              </a:solidFill>
            </a:endParaRPr>
          </a:p>
          <a:p>
            <a:r>
              <a:rPr lang="hu-HU" sz="2900" dirty="0"/>
              <a:t>h</a:t>
            </a:r>
            <a:r>
              <a:rPr lang="hu-HU" sz="2900" dirty="0" smtClean="0"/>
              <a:t>árompontos </a:t>
            </a:r>
            <a:r>
              <a:rPr lang="hu-HU" sz="2900" dirty="0" smtClean="0">
                <a:solidFill>
                  <a:srgbClr val="FF0000"/>
                </a:solidFill>
              </a:rPr>
              <a:t>(jelzős-hány pontos? Mennyiségjelző)</a:t>
            </a:r>
            <a:endParaRPr lang="hu-HU" sz="2900" dirty="0">
              <a:solidFill>
                <a:srgbClr val="FF0000"/>
              </a:solidFill>
            </a:endParaRPr>
          </a:p>
          <a:p>
            <a:r>
              <a:rPr lang="hu-HU" sz="2900" dirty="0"/>
              <a:t>k</a:t>
            </a:r>
            <a:r>
              <a:rPr lang="hu-HU" sz="2900" dirty="0" smtClean="0"/>
              <a:t>utyaszőr </a:t>
            </a:r>
            <a:r>
              <a:rPr lang="hu-HU" sz="2900" dirty="0" smtClean="0">
                <a:solidFill>
                  <a:srgbClr val="FF0000"/>
                </a:solidFill>
              </a:rPr>
              <a:t>(jelzős-minek a szőre? A kutyának. Birtokos jelző)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sz="3400" dirty="0" smtClean="0">
                <a:solidFill>
                  <a:srgbClr val="0070C0"/>
                </a:solidFill>
              </a:rPr>
              <a:t>A 3-as feladat javítása és az összes szó a következő gondolattérképen tekinthető meg. </a:t>
            </a:r>
          </a:p>
          <a:p>
            <a:r>
              <a:rPr lang="hu-HU" sz="3400" dirty="0" smtClean="0">
                <a:solidFill>
                  <a:srgbClr val="0070C0"/>
                </a:solidFill>
              </a:rPr>
              <a:t>(Használd az alsó menüben a nagyítást!)</a:t>
            </a:r>
            <a:endParaRPr lang="hu-HU" sz="34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041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1342" y="-647376"/>
            <a:ext cx="5346191" cy="81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szóképzés (új anyag)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Szóképzés			nyelvünk ősi sajátossága</a:t>
            </a:r>
          </a:p>
          <a:p>
            <a:r>
              <a:rPr lang="hu-HU" dirty="0" smtClean="0"/>
              <a:t>Az alapszóhoz kapcsolt képző(k), olyan </a:t>
            </a:r>
            <a:r>
              <a:rPr lang="hu-HU" dirty="0" smtClean="0">
                <a:solidFill>
                  <a:srgbClr val="FF0000"/>
                </a:solidFill>
              </a:rPr>
              <a:t>új szót </a:t>
            </a:r>
            <a:r>
              <a:rPr lang="hu-HU" dirty="0" smtClean="0"/>
              <a:t>hoznak létre, amelynek </a:t>
            </a:r>
            <a:r>
              <a:rPr lang="hu-HU" dirty="0" smtClean="0">
                <a:solidFill>
                  <a:srgbClr val="FF0000"/>
                </a:solidFill>
              </a:rPr>
              <a:t>jelentése más, mint az alapszóé</a:t>
            </a:r>
            <a:r>
              <a:rPr lang="hu-HU" dirty="0" smtClean="0"/>
              <a:t>. Esetenként </a:t>
            </a:r>
            <a:r>
              <a:rPr lang="hu-HU" dirty="0" smtClean="0">
                <a:solidFill>
                  <a:srgbClr val="FF0000"/>
                </a:solidFill>
              </a:rPr>
              <a:t>szófajváltás is bekövetkezhet</a:t>
            </a:r>
            <a:r>
              <a:rPr lang="hu-HU" dirty="0" smtClean="0"/>
              <a:t>. </a:t>
            </a:r>
          </a:p>
          <a:p>
            <a:r>
              <a:rPr lang="hu-HU" dirty="0" smtClean="0"/>
              <a:t>Pl. tanul szó (ige): tanul</a:t>
            </a:r>
            <a:r>
              <a:rPr lang="hu-HU" dirty="0" smtClean="0">
                <a:solidFill>
                  <a:srgbClr val="FF0000"/>
                </a:solidFill>
              </a:rPr>
              <a:t>ó</a:t>
            </a:r>
            <a:r>
              <a:rPr lang="hu-HU" dirty="0" smtClean="0"/>
              <a:t>-lehet főnév (mint egy iskolás tanuló meghatározása)és melléknévi igenév (tanul</a:t>
            </a:r>
            <a:r>
              <a:rPr lang="hu-HU" dirty="0" smtClean="0">
                <a:solidFill>
                  <a:srgbClr val="FF0000"/>
                </a:solidFill>
              </a:rPr>
              <a:t>ó</a:t>
            </a:r>
            <a:r>
              <a:rPr lang="hu-HU" dirty="0" smtClean="0"/>
              <a:t> gyerek)</a:t>
            </a:r>
          </a:p>
          <a:p>
            <a:r>
              <a:rPr lang="hu-HU" dirty="0" smtClean="0"/>
              <a:t>tanul</a:t>
            </a:r>
            <a:r>
              <a:rPr lang="hu-HU" dirty="0" smtClean="0">
                <a:solidFill>
                  <a:srgbClr val="FF0000"/>
                </a:solidFill>
              </a:rPr>
              <a:t>ás</a:t>
            </a:r>
            <a:r>
              <a:rPr lang="hu-HU" dirty="0" smtClean="0"/>
              <a:t>(főnév); tanul</a:t>
            </a:r>
            <a:r>
              <a:rPr lang="hu-HU" dirty="0" smtClean="0">
                <a:solidFill>
                  <a:srgbClr val="FF0000"/>
                </a:solidFill>
              </a:rPr>
              <a:t>gat</a:t>
            </a:r>
            <a:r>
              <a:rPr lang="hu-HU" dirty="0" smtClean="0"/>
              <a:t> (ige maradt-gyakorító ige képzője)</a:t>
            </a:r>
          </a:p>
          <a:p>
            <a:r>
              <a:rPr lang="hu-HU" dirty="0" smtClean="0"/>
              <a:t>Tehát a képzők lehetnek szófajváltók és szófajtartók is. </a:t>
            </a:r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075710" y="2789382"/>
            <a:ext cx="858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5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szóképzés</a:t>
            </a:r>
            <a:br>
              <a:rPr lang="hu-HU" dirty="0" smtClean="0"/>
            </a:br>
            <a:r>
              <a:rPr lang="hu-HU" sz="3100" dirty="0" err="1" smtClean="0"/>
              <a:t>Tk</a:t>
            </a:r>
            <a:r>
              <a:rPr lang="hu-HU" sz="3100" dirty="0"/>
              <a:t>.: 79.oldal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Igéből </a:t>
            </a:r>
            <a:r>
              <a:rPr lang="hu-HU" dirty="0" smtClean="0"/>
              <a:t>képezhetek </a:t>
            </a:r>
          </a:p>
          <a:p>
            <a:r>
              <a:rPr lang="hu-HU" dirty="0" smtClean="0"/>
              <a:t>újabb igét (pl. olvas</a:t>
            </a:r>
            <a:r>
              <a:rPr lang="hu-HU" dirty="0" smtClean="0">
                <a:solidFill>
                  <a:srgbClr val="FF0000"/>
                </a:solidFill>
              </a:rPr>
              <a:t>gat</a:t>
            </a:r>
            <a:r>
              <a:rPr lang="hu-HU" dirty="0" smtClean="0"/>
              <a:t>, kon</a:t>
            </a:r>
            <a:r>
              <a:rPr lang="hu-HU" dirty="0" smtClean="0">
                <a:solidFill>
                  <a:srgbClr val="FF0000"/>
                </a:solidFill>
              </a:rPr>
              <a:t>dul</a:t>
            </a:r>
            <a:r>
              <a:rPr lang="hu-HU" dirty="0" smtClean="0"/>
              <a:t>, rajzol</a:t>
            </a:r>
            <a:r>
              <a:rPr lang="hu-HU" dirty="0" smtClean="0">
                <a:solidFill>
                  <a:srgbClr val="FF0000"/>
                </a:solidFill>
              </a:rPr>
              <a:t>tat</a:t>
            </a:r>
            <a:r>
              <a:rPr lang="hu-HU" dirty="0" smtClean="0"/>
              <a:t>, tisztál</a:t>
            </a:r>
            <a:r>
              <a:rPr lang="hu-HU" dirty="0" smtClean="0">
                <a:solidFill>
                  <a:srgbClr val="FF0000"/>
                </a:solidFill>
              </a:rPr>
              <a:t>kodik</a:t>
            </a:r>
            <a:r>
              <a:rPr lang="hu-HU" dirty="0" smtClean="0"/>
              <a:t>, néz</a:t>
            </a:r>
            <a:r>
              <a:rPr lang="hu-HU" dirty="0" smtClean="0">
                <a:solidFill>
                  <a:srgbClr val="FF0000"/>
                </a:solidFill>
              </a:rPr>
              <a:t>het</a:t>
            </a:r>
            <a:r>
              <a:rPr lang="hu-HU" dirty="0" smtClean="0"/>
              <a:t>),</a:t>
            </a:r>
          </a:p>
          <a:p>
            <a:r>
              <a:rPr lang="hu-HU" dirty="0" smtClean="0"/>
              <a:t>névszót (főnév, melléknév, stb.): kér</a:t>
            </a:r>
            <a:r>
              <a:rPr lang="hu-HU" dirty="0" smtClean="0">
                <a:solidFill>
                  <a:srgbClr val="FF0000"/>
                </a:solidFill>
              </a:rPr>
              <a:t>és</a:t>
            </a:r>
            <a:r>
              <a:rPr lang="hu-HU" dirty="0" smtClean="0"/>
              <a:t>, segít</a:t>
            </a:r>
            <a:r>
              <a:rPr lang="hu-HU" dirty="0" smtClean="0">
                <a:solidFill>
                  <a:srgbClr val="FF0000"/>
                </a:solidFill>
              </a:rPr>
              <a:t>ség</a:t>
            </a:r>
            <a:r>
              <a:rPr lang="hu-HU" dirty="0" smtClean="0"/>
              <a:t>, néz</a:t>
            </a:r>
            <a:r>
              <a:rPr lang="hu-HU" dirty="0" smtClean="0">
                <a:solidFill>
                  <a:srgbClr val="FF0000"/>
                </a:solidFill>
              </a:rPr>
              <a:t>et</a:t>
            </a:r>
            <a:r>
              <a:rPr lang="hu-HU" dirty="0" smtClean="0"/>
              <a:t>, él</a:t>
            </a:r>
            <a:r>
              <a:rPr lang="hu-HU" dirty="0" smtClean="0">
                <a:solidFill>
                  <a:srgbClr val="FF0000"/>
                </a:solidFill>
              </a:rPr>
              <a:t>mény</a:t>
            </a:r>
            <a:r>
              <a:rPr lang="hu-HU" dirty="0" smtClean="0"/>
              <a:t>, olvasa</a:t>
            </a:r>
            <a:r>
              <a:rPr lang="hu-HU" dirty="0" smtClean="0">
                <a:solidFill>
                  <a:srgbClr val="FF0000"/>
                </a:solidFill>
              </a:rPr>
              <a:t>tlan</a:t>
            </a:r>
            <a:r>
              <a:rPr lang="hu-HU" dirty="0" smtClean="0"/>
              <a:t>, </a:t>
            </a:r>
          </a:p>
          <a:p>
            <a:r>
              <a:rPr lang="hu-HU" dirty="0" smtClean="0"/>
              <a:t>és igeneveket is </a:t>
            </a:r>
            <a:r>
              <a:rPr lang="hu-HU" dirty="0"/>
              <a:t>/</a:t>
            </a:r>
            <a:r>
              <a:rPr lang="hu-HU" dirty="0" smtClean="0"/>
              <a:t>ír</a:t>
            </a:r>
            <a:r>
              <a:rPr lang="hu-HU" dirty="0" smtClean="0">
                <a:solidFill>
                  <a:srgbClr val="FF0000"/>
                </a:solidFill>
              </a:rPr>
              <a:t>ni</a:t>
            </a:r>
            <a:r>
              <a:rPr lang="hu-HU" dirty="0" smtClean="0"/>
              <a:t>, ír</a:t>
            </a:r>
            <a:r>
              <a:rPr lang="hu-HU" dirty="0" smtClean="0">
                <a:solidFill>
                  <a:srgbClr val="FF0000"/>
                </a:solidFill>
              </a:rPr>
              <a:t>ó</a:t>
            </a:r>
            <a:r>
              <a:rPr lang="hu-HU" dirty="0" smtClean="0"/>
              <a:t>(fiú); megtanul</a:t>
            </a:r>
            <a:r>
              <a:rPr lang="hu-HU" dirty="0" smtClean="0">
                <a:solidFill>
                  <a:srgbClr val="FF0000"/>
                </a:solidFill>
              </a:rPr>
              <a:t>t</a:t>
            </a:r>
            <a:r>
              <a:rPr lang="hu-HU" dirty="0" smtClean="0"/>
              <a:t>(lecke), megtanul</a:t>
            </a:r>
            <a:r>
              <a:rPr lang="hu-HU" dirty="0" smtClean="0">
                <a:solidFill>
                  <a:srgbClr val="FF0000"/>
                </a:solidFill>
              </a:rPr>
              <a:t>andó</a:t>
            </a:r>
            <a:r>
              <a:rPr lang="hu-HU" dirty="0" smtClean="0"/>
              <a:t>(lecke), lát</a:t>
            </a:r>
            <a:r>
              <a:rPr lang="hu-HU" dirty="0" smtClean="0">
                <a:solidFill>
                  <a:srgbClr val="FF0000"/>
                </a:solidFill>
              </a:rPr>
              <a:t>va</a:t>
            </a:r>
            <a:r>
              <a:rPr lang="hu-HU" dirty="0" smtClean="0"/>
              <a:t>, stb./.</a:t>
            </a:r>
          </a:p>
          <a:p>
            <a:r>
              <a:rPr lang="hu-HU" dirty="0" smtClean="0"/>
              <a:t> </a:t>
            </a:r>
            <a:r>
              <a:rPr lang="hu-HU" sz="2000" dirty="0" smtClean="0"/>
              <a:t>(Ugye emlékszel rá, hogy az igeneveket igéből képeztük, és főnévi, melléknévi, határozói tulajdonságokkal bírt a megfelelő képzővel ellátva.)(Lásd a táblázat, illetve </a:t>
            </a:r>
            <a:r>
              <a:rPr lang="hu-HU" sz="2000" dirty="0" err="1" smtClean="0"/>
              <a:t>Tk</a:t>
            </a:r>
            <a:r>
              <a:rPr lang="hu-HU" sz="2000" dirty="0" smtClean="0"/>
              <a:t>. 100. oldala- 6. osztályos anyag)</a:t>
            </a:r>
          </a:p>
        </p:txBody>
      </p:sp>
    </p:spTree>
    <p:extLst>
      <p:ext uri="{BB962C8B-B14F-4D97-AF65-F5344CB8AC3E}">
        <p14:creationId xmlns:p14="http://schemas.microsoft.com/office/powerpoint/2010/main" val="15954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szóképzés</a:t>
            </a:r>
            <a:br>
              <a:rPr lang="hu-HU" dirty="0"/>
            </a:br>
            <a:r>
              <a:rPr lang="hu-HU" sz="3100" dirty="0" err="1"/>
              <a:t>Tk</a:t>
            </a:r>
            <a:r>
              <a:rPr lang="hu-HU" sz="3100" dirty="0"/>
              <a:t>.: 79.oldal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Névszóból (főnév, melléknév, számnév) </a:t>
            </a:r>
            <a:r>
              <a:rPr lang="hu-HU" dirty="0" smtClean="0"/>
              <a:t>képezhetek</a:t>
            </a:r>
          </a:p>
          <a:p>
            <a:r>
              <a:rPr lang="hu-HU" dirty="0" smtClean="0"/>
              <a:t> </a:t>
            </a:r>
            <a:r>
              <a:rPr lang="hu-HU" dirty="0"/>
              <a:t>újabb névszót </a:t>
            </a:r>
            <a:r>
              <a:rPr lang="hu-HU" dirty="0" smtClean="0"/>
              <a:t>(néni</a:t>
            </a:r>
            <a:r>
              <a:rPr lang="hu-HU" dirty="0" smtClean="0">
                <a:solidFill>
                  <a:srgbClr val="FF0000"/>
                </a:solidFill>
              </a:rPr>
              <a:t>ke</a:t>
            </a:r>
            <a:r>
              <a:rPr lang="hu-HU" dirty="0" smtClean="0"/>
              <a:t>, keze</a:t>
            </a:r>
            <a:r>
              <a:rPr lang="hu-HU" dirty="0" smtClean="0">
                <a:solidFill>
                  <a:srgbClr val="FF0000"/>
                </a:solidFill>
              </a:rPr>
              <a:t>cske</a:t>
            </a:r>
            <a:r>
              <a:rPr lang="hu-HU" dirty="0" smtClean="0"/>
              <a:t>, erdő</a:t>
            </a:r>
            <a:r>
              <a:rPr lang="hu-HU" dirty="0" smtClean="0">
                <a:solidFill>
                  <a:srgbClr val="FF0000"/>
                </a:solidFill>
              </a:rPr>
              <a:t>s</a:t>
            </a:r>
            <a:r>
              <a:rPr lang="hu-HU" dirty="0" smtClean="0"/>
              <a:t>, európa</a:t>
            </a:r>
            <a:r>
              <a:rPr lang="hu-HU" dirty="0" smtClean="0">
                <a:solidFill>
                  <a:srgbClr val="FF0000"/>
                </a:solidFill>
              </a:rPr>
              <a:t>i</a:t>
            </a:r>
            <a:r>
              <a:rPr lang="hu-HU" dirty="0" smtClean="0"/>
              <a:t>, kert</a:t>
            </a:r>
            <a:r>
              <a:rPr lang="hu-HU" dirty="0" smtClean="0">
                <a:solidFill>
                  <a:srgbClr val="FF0000"/>
                </a:solidFill>
              </a:rPr>
              <a:t>ész</a:t>
            </a:r>
            <a:r>
              <a:rPr lang="hu-HU" dirty="0" smtClean="0"/>
              <a:t>, egész</a:t>
            </a:r>
            <a:r>
              <a:rPr lang="hu-HU" dirty="0" smtClean="0">
                <a:solidFill>
                  <a:srgbClr val="FF0000"/>
                </a:solidFill>
              </a:rPr>
              <a:t>ség</a:t>
            </a:r>
            <a:r>
              <a:rPr lang="hu-HU" dirty="0" smtClean="0"/>
              <a:t>, só</a:t>
            </a:r>
            <a:r>
              <a:rPr lang="hu-HU" dirty="0" smtClean="0">
                <a:solidFill>
                  <a:srgbClr val="FF0000"/>
                </a:solidFill>
              </a:rPr>
              <a:t>tlan</a:t>
            </a:r>
            <a:r>
              <a:rPr lang="hu-HU" dirty="0" smtClean="0"/>
              <a:t>, fül</a:t>
            </a:r>
            <a:r>
              <a:rPr lang="hu-HU" dirty="0" smtClean="0">
                <a:solidFill>
                  <a:srgbClr val="FF0000"/>
                </a:solidFill>
              </a:rPr>
              <a:t>ű</a:t>
            </a:r>
            <a:r>
              <a:rPr lang="hu-HU" dirty="0" smtClean="0"/>
              <a:t>, hato</a:t>
            </a:r>
            <a:r>
              <a:rPr lang="hu-HU" dirty="0" smtClean="0">
                <a:solidFill>
                  <a:srgbClr val="FF0000"/>
                </a:solidFill>
              </a:rPr>
              <a:t>d</a:t>
            </a:r>
            <a:r>
              <a:rPr lang="hu-HU" dirty="0" smtClean="0"/>
              <a:t>, nyolca</a:t>
            </a:r>
            <a:r>
              <a:rPr lang="hu-HU" dirty="0" smtClean="0">
                <a:solidFill>
                  <a:srgbClr val="FF0000"/>
                </a:solidFill>
              </a:rPr>
              <a:t>dik</a:t>
            </a:r>
            <a:r>
              <a:rPr lang="hu-HU" dirty="0" smtClean="0"/>
              <a:t>). </a:t>
            </a:r>
          </a:p>
          <a:p>
            <a:r>
              <a:rPr lang="hu-HU" dirty="0" smtClean="0"/>
              <a:t>vagy </a:t>
            </a:r>
            <a:r>
              <a:rPr lang="hu-HU" dirty="0"/>
              <a:t>akár igét </a:t>
            </a:r>
            <a:r>
              <a:rPr lang="hu-HU" dirty="0" smtClean="0"/>
              <a:t>is (só</a:t>
            </a:r>
            <a:r>
              <a:rPr lang="hu-HU" dirty="0" smtClean="0">
                <a:solidFill>
                  <a:srgbClr val="FF0000"/>
                </a:solidFill>
              </a:rPr>
              <a:t>z</a:t>
            </a:r>
            <a:r>
              <a:rPr lang="hu-HU" dirty="0" smtClean="0"/>
              <a:t>, hegedü</a:t>
            </a:r>
            <a:r>
              <a:rPr lang="hu-HU" dirty="0" smtClean="0">
                <a:solidFill>
                  <a:srgbClr val="FF0000"/>
                </a:solidFill>
              </a:rPr>
              <a:t>l</a:t>
            </a:r>
            <a:r>
              <a:rPr lang="hu-HU" dirty="0" smtClean="0"/>
              <a:t>, szép</a:t>
            </a:r>
            <a:r>
              <a:rPr lang="hu-HU" dirty="0" smtClean="0">
                <a:solidFill>
                  <a:srgbClr val="FF0000"/>
                </a:solidFill>
              </a:rPr>
              <a:t>ít</a:t>
            </a:r>
            <a:r>
              <a:rPr lang="hu-HU" dirty="0" smtClean="0"/>
              <a:t>, sárg</a:t>
            </a:r>
            <a:r>
              <a:rPr lang="hu-HU" dirty="0" smtClean="0">
                <a:solidFill>
                  <a:srgbClr val="FF0000"/>
                </a:solidFill>
              </a:rPr>
              <a:t>ul</a:t>
            </a:r>
            <a:r>
              <a:rPr lang="hu-HU" dirty="0" smtClean="0"/>
              <a:t>, stb.). </a:t>
            </a:r>
          </a:p>
          <a:p>
            <a:r>
              <a:rPr lang="hu-HU" dirty="0" smtClean="0"/>
              <a:t>Itt egy kis játék a szóképzés gyakorlásához, hogy vajon miből mit képzünk? 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learningapps.org/display?v=py6q4o5rc19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004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68217" y="535709"/>
            <a:ext cx="10252363" cy="59246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u-HU" sz="1900" dirty="0"/>
              <a:t>Emlékszel erre az agyament példára? Egyszer már leelemeztük! </a:t>
            </a:r>
          </a:p>
          <a:p>
            <a:r>
              <a:rPr lang="hu-HU" sz="1900" dirty="0" smtClean="0"/>
              <a:t>Nézzük csak gyakorlásként! </a:t>
            </a:r>
            <a:r>
              <a:rPr lang="hu-HU" sz="1900" dirty="0"/>
              <a:t>		</a:t>
            </a:r>
            <a:r>
              <a:rPr lang="hu-HU" sz="1900" dirty="0">
                <a:solidFill>
                  <a:srgbClr val="FF0000"/>
                </a:solidFill>
              </a:rPr>
              <a:t>Meg-szent-</a:t>
            </a:r>
            <a:r>
              <a:rPr lang="hu-HU" sz="1900" dirty="0" err="1">
                <a:solidFill>
                  <a:srgbClr val="FF0000"/>
                </a:solidFill>
              </a:rPr>
              <a:t>ség</a:t>
            </a:r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telen</a:t>
            </a:r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ít</a:t>
            </a:r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het</a:t>
            </a:r>
            <a:r>
              <a:rPr lang="hu-HU" sz="1900" dirty="0">
                <a:solidFill>
                  <a:srgbClr val="FF0000"/>
                </a:solidFill>
              </a:rPr>
              <a:t>-e-</a:t>
            </a:r>
            <a:r>
              <a:rPr lang="hu-HU" sz="1900" dirty="0" err="1">
                <a:solidFill>
                  <a:srgbClr val="FF0000"/>
                </a:solidFill>
              </a:rPr>
              <a:t>tlen</a:t>
            </a:r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ség</a:t>
            </a:r>
            <a:r>
              <a:rPr lang="hu-HU" sz="1900" dirty="0">
                <a:solidFill>
                  <a:srgbClr val="FF0000"/>
                </a:solidFill>
              </a:rPr>
              <a:t>-e-s-</a:t>
            </a:r>
            <a:r>
              <a:rPr lang="hu-HU" sz="1900" dirty="0" err="1">
                <a:solidFill>
                  <a:srgbClr val="FF0000"/>
                </a:solidFill>
              </a:rPr>
              <a:t>ked</a:t>
            </a:r>
            <a:r>
              <a:rPr lang="hu-HU" sz="1900" dirty="0">
                <a:solidFill>
                  <a:srgbClr val="FF0000"/>
                </a:solidFill>
              </a:rPr>
              <a:t>-és-e-i-tek-ért </a:t>
            </a:r>
          </a:p>
          <a:p>
            <a:r>
              <a:rPr lang="hu-HU" sz="1900" dirty="0">
                <a:solidFill>
                  <a:srgbClr val="FF0000"/>
                </a:solidFill>
              </a:rPr>
              <a:t>Meg</a:t>
            </a:r>
            <a:r>
              <a:rPr lang="hu-HU" sz="1900" dirty="0"/>
              <a:t>-igekötő(nem toldalék)</a:t>
            </a:r>
          </a:p>
          <a:p>
            <a:r>
              <a:rPr lang="hu-HU" sz="1900" dirty="0">
                <a:solidFill>
                  <a:srgbClr val="FF0000"/>
                </a:solidFill>
              </a:rPr>
              <a:t>Szent</a:t>
            </a:r>
            <a:r>
              <a:rPr lang="hu-HU" sz="1900" dirty="0"/>
              <a:t>-szótő (ige)</a:t>
            </a:r>
          </a:p>
          <a:p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ség</a:t>
            </a:r>
            <a:r>
              <a:rPr lang="hu-HU" sz="1900" dirty="0">
                <a:solidFill>
                  <a:srgbClr val="FF0000"/>
                </a:solidFill>
              </a:rPr>
              <a:t> </a:t>
            </a:r>
            <a:r>
              <a:rPr lang="hu-HU" sz="1900" dirty="0">
                <a:solidFill>
                  <a:srgbClr val="0070C0"/>
                </a:solidFill>
              </a:rPr>
              <a:t>(főnévképző)</a:t>
            </a:r>
          </a:p>
          <a:p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telen</a:t>
            </a:r>
            <a:r>
              <a:rPr lang="hu-HU" sz="1900" dirty="0">
                <a:solidFill>
                  <a:srgbClr val="FF0000"/>
                </a:solidFill>
              </a:rPr>
              <a:t> </a:t>
            </a:r>
            <a:r>
              <a:rPr lang="hu-HU" sz="1900" dirty="0">
                <a:solidFill>
                  <a:srgbClr val="0070C0"/>
                </a:solidFill>
              </a:rPr>
              <a:t>(fosztóképző)-főnévből melléknév lett</a:t>
            </a:r>
          </a:p>
          <a:p>
            <a:r>
              <a:rPr lang="hu-HU" sz="1900" dirty="0">
                <a:solidFill>
                  <a:srgbClr val="FF0000"/>
                </a:solidFill>
              </a:rPr>
              <a:t>-</a:t>
            </a:r>
            <a:r>
              <a:rPr lang="hu-HU" sz="1900" dirty="0" err="1">
                <a:solidFill>
                  <a:srgbClr val="FF0000"/>
                </a:solidFill>
              </a:rPr>
              <a:t>ít</a:t>
            </a:r>
            <a:r>
              <a:rPr lang="hu-HU" sz="1900" dirty="0">
                <a:solidFill>
                  <a:srgbClr val="FF0000"/>
                </a:solidFill>
              </a:rPr>
              <a:t> </a:t>
            </a:r>
            <a:r>
              <a:rPr lang="hu-HU" sz="1900" dirty="0">
                <a:solidFill>
                  <a:srgbClr val="0070C0"/>
                </a:solidFill>
              </a:rPr>
              <a:t>(igeképző)-névszóból ige </a:t>
            </a:r>
            <a:r>
              <a:rPr lang="hu-HU" sz="1900" dirty="0" smtClean="0">
                <a:solidFill>
                  <a:srgbClr val="0070C0"/>
                </a:solidFill>
              </a:rPr>
              <a:t>lett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</a:t>
            </a:r>
            <a:r>
              <a:rPr lang="hu-HU" sz="1900" dirty="0" err="1" smtClean="0">
                <a:solidFill>
                  <a:srgbClr val="FF0000"/>
                </a:solidFill>
              </a:rPr>
              <a:t>het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dirty="0" smtClean="0">
                <a:solidFill>
                  <a:srgbClr val="0070C0"/>
                </a:solidFill>
              </a:rPr>
              <a:t>(hatóige képzője)-igéből ige maradt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-e </a:t>
            </a:r>
            <a:r>
              <a:rPr lang="hu-HU" sz="1900" dirty="0" smtClean="0">
                <a:solidFill>
                  <a:srgbClr val="0070C0"/>
                </a:solidFill>
              </a:rPr>
              <a:t>(kötőhang)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</a:t>
            </a:r>
            <a:r>
              <a:rPr lang="hu-HU" sz="1900" dirty="0" err="1" smtClean="0">
                <a:solidFill>
                  <a:srgbClr val="FF0000"/>
                </a:solidFill>
              </a:rPr>
              <a:t>tlen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smtClean="0">
                <a:solidFill>
                  <a:srgbClr val="0070C0"/>
                </a:solidFill>
              </a:rPr>
              <a:t>(</a:t>
            </a:r>
            <a:r>
              <a:rPr lang="hu-HU" sz="1900" smtClean="0">
                <a:solidFill>
                  <a:srgbClr val="0070C0"/>
                </a:solidFill>
              </a:rPr>
              <a:t>fosztóképző)-</a:t>
            </a:r>
            <a:r>
              <a:rPr lang="hu-HU" sz="1900" dirty="0" smtClean="0">
                <a:solidFill>
                  <a:srgbClr val="0070C0"/>
                </a:solidFill>
              </a:rPr>
              <a:t>igéből </a:t>
            </a:r>
            <a:r>
              <a:rPr lang="hu-HU" sz="1900" dirty="0" smtClean="0">
                <a:solidFill>
                  <a:srgbClr val="0070C0"/>
                </a:solidFill>
              </a:rPr>
              <a:t>melléknév</a:t>
            </a:r>
            <a:endParaRPr lang="hu-HU" sz="1900" dirty="0" smtClean="0">
              <a:solidFill>
                <a:srgbClr val="0070C0"/>
              </a:solidFill>
            </a:endParaRPr>
          </a:p>
          <a:p>
            <a:r>
              <a:rPr lang="hu-HU" sz="1900" dirty="0" smtClean="0">
                <a:solidFill>
                  <a:srgbClr val="FF0000"/>
                </a:solidFill>
              </a:rPr>
              <a:t>-</a:t>
            </a:r>
            <a:r>
              <a:rPr lang="hu-HU" sz="1900" dirty="0" err="1" smtClean="0">
                <a:solidFill>
                  <a:srgbClr val="FF0000"/>
                </a:solidFill>
              </a:rPr>
              <a:t>ség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dirty="0" smtClean="0">
                <a:solidFill>
                  <a:srgbClr val="0070C0"/>
                </a:solidFill>
              </a:rPr>
              <a:t>(főnévképző</a:t>
            </a:r>
            <a:r>
              <a:rPr lang="hu-HU" sz="1900" dirty="0" smtClean="0">
                <a:solidFill>
                  <a:srgbClr val="0070C0"/>
                </a:solidFill>
              </a:rPr>
              <a:t>)-melléknévből </a:t>
            </a:r>
            <a:r>
              <a:rPr lang="hu-HU" sz="1900" dirty="0" smtClean="0">
                <a:solidFill>
                  <a:srgbClr val="0070C0"/>
                </a:solidFill>
              </a:rPr>
              <a:t>főnevet képzünk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-e </a:t>
            </a:r>
            <a:r>
              <a:rPr lang="hu-HU" sz="1900" dirty="0" smtClean="0">
                <a:solidFill>
                  <a:srgbClr val="0070C0"/>
                </a:solidFill>
              </a:rPr>
              <a:t>(kötőhang)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-s </a:t>
            </a:r>
            <a:r>
              <a:rPr lang="hu-HU" sz="1900" dirty="0" smtClean="0">
                <a:solidFill>
                  <a:srgbClr val="0070C0"/>
                </a:solidFill>
              </a:rPr>
              <a:t>(melléknévképző)-névszóból névszó marad, bár főnévből melléknév lesz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</a:t>
            </a:r>
            <a:r>
              <a:rPr lang="hu-HU" sz="1900" dirty="0" err="1" smtClean="0">
                <a:solidFill>
                  <a:srgbClr val="FF0000"/>
                </a:solidFill>
              </a:rPr>
              <a:t>ked</a:t>
            </a:r>
            <a:r>
              <a:rPr lang="hu-HU" sz="1900" dirty="0" smtClean="0">
                <a:solidFill>
                  <a:srgbClr val="FF0000"/>
                </a:solidFill>
              </a:rPr>
              <a:t> </a:t>
            </a:r>
            <a:r>
              <a:rPr lang="hu-HU" sz="1900" dirty="0" smtClean="0">
                <a:solidFill>
                  <a:srgbClr val="0070C0"/>
                </a:solidFill>
              </a:rPr>
              <a:t>(igeképző)-névszóból ige lesz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-és </a:t>
            </a:r>
            <a:r>
              <a:rPr lang="hu-HU" sz="1900" dirty="0" smtClean="0">
                <a:solidFill>
                  <a:srgbClr val="0070C0"/>
                </a:solidFill>
              </a:rPr>
              <a:t>(főnévképző)-igéből névszó lesz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-e </a:t>
            </a:r>
            <a:r>
              <a:rPr lang="hu-HU" sz="1900" dirty="0" smtClean="0"/>
              <a:t>(birtokjel)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-i</a:t>
            </a:r>
            <a:r>
              <a:rPr lang="hu-HU" sz="1900" dirty="0" smtClean="0"/>
              <a:t>(</a:t>
            </a:r>
            <a:r>
              <a:rPr lang="hu-HU" sz="1900" dirty="0" err="1" smtClean="0"/>
              <a:t>birtoktöbbesítő</a:t>
            </a:r>
            <a:r>
              <a:rPr lang="hu-HU" sz="1900" dirty="0" smtClean="0"/>
              <a:t> jel)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-tek </a:t>
            </a:r>
            <a:r>
              <a:rPr lang="hu-HU" sz="1900" dirty="0" smtClean="0"/>
              <a:t>(birtokos személyjel)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-ért </a:t>
            </a:r>
            <a:r>
              <a:rPr lang="hu-HU" sz="1900" dirty="0" smtClean="0"/>
              <a:t>(rag)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784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Másold be  a füzetvázlatot  (a sárgával jelölt részek)a füzetedbe, fotó mehet az e-mail címre (hordosszaboeva60@gmail.com)! </a:t>
            </a:r>
          </a:p>
          <a:p>
            <a:r>
              <a:rPr lang="hu-HU" dirty="0" smtClean="0"/>
              <a:t>Tanulmányozd, majd tanuld meg a 79. oldal táblázatának képzőfajtáit!</a:t>
            </a:r>
          </a:p>
          <a:p>
            <a:r>
              <a:rPr lang="hu-HU" dirty="0" smtClean="0"/>
              <a:t>Gyakorlati feladat (Küldd át, ha kész! Határidő: 03. 25. szerda): </a:t>
            </a:r>
          </a:p>
          <a:p>
            <a:r>
              <a:rPr lang="hu-HU" dirty="0" smtClean="0"/>
              <a:t>Mf. 63/1. b, c, d</a:t>
            </a:r>
          </a:p>
          <a:p>
            <a:r>
              <a:rPr lang="hu-HU" dirty="0" smtClean="0"/>
              <a:t>64/2., 3. </a:t>
            </a:r>
          </a:p>
          <a:p>
            <a:r>
              <a:rPr lang="hu-HU" dirty="0" smtClean="0"/>
              <a:t>65/2. </a:t>
            </a:r>
          </a:p>
          <a:p>
            <a:pPr marL="0" indent="0">
              <a:buNone/>
            </a:pPr>
            <a:r>
              <a:rPr lang="hu-HU" dirty="0" smtClean="0"/>
              <a:t>											 Jó tanulást! Éva tanár néni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817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380</Words>
  <Application>Microsoft Office PowerPoint</Application>
  <PresentationFormat>Szélesvásznú</PresentationFormat>
  <Paragraphs>66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Organikus</vt:lpstr>
      <vt:lpstr> A szóképzés</vt:lpstr>
      <vt:lpstr>A házi feladat javítása Javítsd vagy pipáld pirossal!</vt:lpstr>
      <vt:lpstr>A házi feladat javítása</vt:lpstr>
      <vt:lpstr>PowerPoint-bemutató</vt:lpstr>
      <vt:lpstr>A szóképzés (új anyag)</vt:lpstr>
      <vt:lpstr>  A szóképzés Tk.: 79.oldal </vt:lpstr>
      <vt:lpstr> A szóképzés Tk.: 79.oldal </vt:lpstr>
      <vt:lpstr>PowerPoint-bemutató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szóképzés</dc:title>
  <dc:creator>HORDÓS-SZABÓ ÉVA</dc:creator>
  <cp:lastModifiedBy>HORDÓS-SZABÓ ÉVA</cp:lastModifiedBy>
  <cp:revision>22</cp:revision>
  <dcterms:created xsi:type="dcterms:W3CDTF">2020-03-23T13:31:53Z</dcterms:created>
  <dcterms:modified xsi:type="dcterms:W3CDTF">2020-03-23T16:43:49Z</dcterms:modified>
</cp:coreProperties>
</file>