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8ygkc5et2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hordosszaboeva60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ok- és célhatározó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7. a osztály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303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492671" cy="75430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házi feladat ellenőrzése </a:t>
            </a:r>
            <a:r>
              <a:rPr lang="hu-HU" sz="2000" dirty="0" smtClean="0"/>
              <a:t>(</a:t>
            </a:r>
            <a:r>
              <a:rPr lang="hu-HU" sz="1800" dirty="0" smtClean="0"/>
              <a:t>használd a bal alsó sarokban a nagyítót!)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736436"/>
            <a:ext cx="3276599" cy="4368799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28" y="1815715"/>
            <a:ext cx="3278908" cy="437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Az okhatározó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alaptagban kifejezett cselekvés, történés, létezés (azaz az ige) </a:t>
            </a:r>
            <a:r>
              <a:rPr lang="hu-HU" u="sng" dirty="0" smtClean="0">
                <a:solidFill>
                  <a:srgbClr val="FF0000"/>
                </a:solidFill>
              </a:rPr>
              <a:t>okát adja meg. </a:t>
            </a:r>
          </a:p>
          <a:p>
            <a:r>
              <a:rPr lang="hu-HU" u="sng" dirty="0" smtClean="0"/>
              <a:t>Kérdései: </a:t>
            </a:r>
            <a:r>
              <a:rPr lang="hu-HU" dirty="0" smtClean="0"/>
              <a:t>Kiért? Miért? Ki miatt? Mi miatt?</a:t>
            </a:r>
          </a:p>
          <a:p>
            <a:r>
              <a:rPr lang="hu-HU" u="sng" dirty="0" smtClean="0"/>
              <a:t>Jelölése: </a:t>
            </a:r>
            <a:r>
              <a:rPr lang="hu-HU" dirty="0" smtClean="0"/>
              <a:t>mondatban:	 	 	</a:t>
            </a:r>
            <a:r>
              <a:rPr lang="hu-HU" baseline="-25000" dirty="0" smtClean="0"/>
              <a:t>o	</a:t>
            </a:r>
            <a:r>
              <a:rPr lang="hu-HU" dirty="0" smtClean="0"/>
              <a:t>ágrajzban: 	</a:t>
            </a:r>
            <a:r>
              <a:rPr lang="hu-HU" dirty="0" err="1" smtClean="0"/>
              <a:t>H</a:t>
            </a:r>
            <a:r>
              <a:rPr lang="hu-HU" baseline="-25000" dirty="0" err="1" smtClean="0"/>
              <a:t>o</a:t>
            </a:r>
            <a:endParaRPr lang="hu-HU" baseline="-25000" dirty="0" smtClean="0"/>
          </a:p>
          <a:p>
            <a:r>
              <a:rPr lang="hu-HU" dirty="0" smtClean="0"/>
              <a:t>Alaptagjával (ált. ige, igenév), amivel rákérdezünk, okhatározós szószerkezetet alkot, pl. </a:t>
            </a:r>
          </a:p>
          <a:p>
            <a:r>
              <a:rPr lang="hu-HU" dirty="0">
                <a:solidFill>
                  <a:srgbClr val="FF0000"/>
                </a:solidFill>
              </a:rPr>
              <a:t>l</a:t>
            </a:r>
            <a:r>
              <a:rPr lang="hu-HU" dirty="0" smtClean="0">
                <a:solidFill>
                  <a:srgbClr val="FF0000"/>
                </a:solidFill>
              </a:rPr>
              <a:t>áztól</a:t>
            </a:r>
            <a:r>
              <a:rPr lang="hu-HU" dirty="0" smtClean="0"/>
              <a:t> szenved, </a:t>
            </a:r>
            <a:r>
              <a:rPr lang="hu-HU" dirty="0" smtClean="0">
                <a:solidFill>
                  <a:srgbClr val="FF0000"/>
                </a:solidFill>
              </a:rPr>
              <a:t>szorgalmáért</a:t>
            </a:r>
            <a:r>
              <a:rPr lang="hu-HU" dirty="0" smtClean="0"/>
              <a:t> dicsérték meg, </a:t>
            </a:r>
            <a:r>
              <a:rPr lang="hu-HU" dirty="0" smtClean="0">
                <a:solidFill>
                  <a:srgbClr val="FF0000"/>
                </a:solidFill>
              </a:rPr>
              <a:t>a dolgozat miatt </a:t>
            </a:r>
            <a:r>
              <a:rPr lang="hu-HU" dirty="0" smtClean="0"/>
              <a:t>aggódom, stb. </a:t>
            </a:r>
            <a:endParaRPr lang="hu-HU" dirty="0"/>
          </a:p>
        </p:txBody>
      </p:sp>
      <p:sp>
        <p:nvSpPr>
          <p:cNvPr id="4" name="Szabadkézi sokszög 3"/>
          <p:cNvSpPr/>
          <p:nvPr/>
        </p:nvSpPr>
        <p:spPr>
          <a:xfrm>
            <a:off x="4184073" y="4216400"/>
            <a:ext cx="822811" cy="76354"/>
          </a:xfrm>
          <a:custGeom>
            <a:avLst/>
            <a:gdLst>
              <a:gd name="connsiteX0" fmla="*/ 0 w 822811"/>
              <a:gd name="connsiteY0" fmla="*/ 73891 h 76354"/>
              <a:gd name="connsiteX1" fmla="*/ 36946 w 822811"/>
              <a:gd name="connsiteY1" fmla="*/ 27709 h 76354"/>
              <a:gd name="connsiteX2" fmla="*/ 138546 w 822811"/>
              <a:gd name="connsiteY2" fmla="*/ 27709 h 76354"/>
              <a:gd name="connsiteX3" fmla="*/ 184728 w 822811"/>
              <a:gd name="connsiteY3" fmla="*/ 73891 h 76354"/>
              <a:gd name="connsiteX4" fmla="*/ 230909 w 822811"/>
              <a:gd name="connsiteY4" fmla="*/ 64655 h 76354"/>
              <a:gd name="connsiteX5" fmla="*/ 360219 w 822811"/>
              <a:gd name="connsiteY5" fmla="*/ 36946 h 76354"/>
              <a:gd name="connsiteX6" fmla="*/ 378691 w 822811"/>
              <a:gd name="connsiteY6" fmla="*/ 64655 h 76354"/>
              <a:gd name="connsiteX7" fmla="*/ 498764 w 822811"/>
              <a:gd name="connsiteY7" fmla="*/ 64655 h 76354"/>
              <a:gd name="connsiteX8" fmla="*/ 526473 w 822811"/>
              <a:gd name="connsiteY8" fmla="*/ 46182 h 76354"/>
              <a:gd name="connsiteX9" fmla="*/ 563419 w 822811"/>
              <a:gd name="connsiteY9" fmla="*/ 9237 h 76354"/>
              <a:gd name="connsiteX10" fmla="*/ 646546 w 822811"/>
              <a:gd name="connsiteY10" fmla="*/ 27709 h 76354"/>
              <a:gd name="connsiteX11" fmla="*/ 674255 w 822811"/>
              <a:gd name="connsiteY11" fmla="*/ 55418 h 76354"/>
              <a:gd name="connsiteX12" fmla="*/ 701964 w 822811"/>
              <a:gd name="connsiteY12" fmla="*/ 73891 h 76354"/>
              <a:gd name="connsiteX13" fmla="*/ 822037 w 822811"/>
              <a:gd name="connsiteY13" fmla="*/ 36946 h 76354"/>
              <a:gd name="connsiteX14" fmla="*/ 822037 w 822811"/>
              <a:gd name="connsiteY14" fmla="*/ 0 h 7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811" h="76354">
                <a:moveTo>
                  <a:pt x="0" y="73891"/>
                </a:moveTo>
                <a:cubicBezTo>
                  <a:pt x="12315" y="58497"/>
                  <a:pt x="21978" y="40539"/>
                  <a:pt x="36946" y="27709"/>
                </a:cubicBezTo>
                <a:cubicBezTo>
                  <a:pt x="60866" y="7207"/>
                  <a:pt x="124693" y="25977"/>
                  <a:pt x="138546" y="27709"/>
                </a:cubicBezTo>
                <a:cubicBezTo>
                  <a:pt x="148622" y="42823"/>
                  <a:pt x="162337" y="71092"/>
                  <a:pt x="184728" y="73891"/>
                </a:cubicBezTo>
                <a:cubicBezTo>
                  <a:pt x="200305" y="75838"/>
                  <a:pt x="215515" y="67734"/>
                  <a:pt x="230909" y="64655"/>
                </a:cubicBezTo>
                <a:cubicBezTo>
                  <a:pt x="306981" y="13940"/>
                  <a:pt x="264298" y="24955"/>
                  <a:pt x="360219" y="36946"/>
                </a:cubicBezTo>
                <a:cubicBezTo>
                  <a:pt x="366376" y="46182"/>
                  <a:pt x="370023" y="57721"/>
                  <a:pt x="378691" y="64655"/>
                </a:cubicBezTo>
                <a:cubicBezTo>
                  <a:pt x="406165" y="86634"/>
                  <a:pt x="490749" y="65456"/>
                  <a:pt x="498764" y="64655"/>
                </a:cubicBezTo>
                <a:cubicBezTo>
                  <a:pt x="508000" y="58497"/>
                  <a:pt x="519538" y="54850"/>
                  <a:pt x="526473" y="46182"/>
                </a:cubicBezTo>
                <a:cubicBezTo>
                  <a:pt x="562298" y="1400"/>
                  <a:pt x="502962" y="29388"/>
                  <a:pt x="563419" y="9237"/>
                </a:cubicBezTo>
                <a:cubicBezTo>
                  <a:pt x="570123" y="10354"/>
                  <a:pt x="631388" y="17604"/>
                  <a:pt x="646546" y="27709"/>
                </a:cubicBezTo>
                <a:cubicBezTo>
                  <a:pt x="657414" y="34955"/>
                  <a:pt x="664220" y="47056"/>
                  <a:pt x="674255" y="55418"/>
                </a:cubicBezTo>
                <a:cubicBezTo>
                  <a:pt x="682783" y="62525"/>
                  <a:pt x="692728" y="67733"/>
                  <a:pt x="701964" y="73891"/>
                </a:cubicBezTo>
                <a:cubicBezTo>
                  <a:pt x="776342" y="67693"/>
                  <a:pt x="813198" y="98815"/>
                  <a:pt x="822037" y="36946"/>
                </a:cubicBezTo>
                <a:cubicBezTo>
                  <a:pt x="823779" y="24754"/>
                  <a:pt x="822037" y="12315"/>
                  <a:pt x="82203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76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 célhatározó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 alaptagban kifejezett cselekvés, történés, létezés (azaz az ige) </a:t>
            </a:r>
            <a:r>
              <a:rPr lang="hu-HU" u="sng" dirty="0" smtClean="0">
                <a:solidFill>
                  <a:srgbClr val="FF0000"/>
                </a:solidFill>
              </a:rPr>
              <a:t>célját adja meg. </a:t>
            </a:r>
          </a:p>
          <a:p>
            <a:r>
              <a:rPr lang="hu-HU" u="sng" dirty="0" smtClean="0">
                <a:solidFill>
                  <a:srgbClr val="FF0000"/>
                </a:solidFill>
              </a:rPr>
              <a:t>Kérdései</a:t>
            </a:r>
            <a:r>
              <a:rPr lang="hu-HU" dirty="0" smtClean="0">
                <a:solidFill>
                  <a:srgbClr val="FF0000"/>
                </a:solidFill>
              </a:rPr>
              <a:t>: </a:t>
            </a:r>
            <a:r>
              <a:rPr lang="hu-HU" dirty="0" smtClean="0">
                <a:solidFill>
                  <a:schemeClr val="tx1"/>
                </a:solidFill>
              </a:rPr>
              <a:t>Kiért? Miért? Mi célból? Mi végett? </a:t>
            </a:r>
          </a:p>
          <a:p>
            <a:r>
              <a:rPr lang="hu-HU" u="sng" dirty="0" smtClean="0">
                <a:solidFill>
                  <a:srgbClr val="FF0000"/>
                </a:solidFill>
              </a:rPr>
              <a:t>Jelölése</a:t>
            </a:r>
            <a:r>
              <a:rPr lang="hu-HU" dirty="0" smtClean="0">
                <a:solidFill>
                  <a:schemeClr val="tx1"/>
                </a:solidFill>
              </a:rPr>
              <a:t>: mondatban: 			</a:t>
            </a:r>
            <a:r>
              <a:rPr lang="hu-HU" baseline="-25000" dirty="0" smtClean="0">
                <a:solidFill>
                  <a:schemeClr val="tx1"/>
                </a:solidFill>
              </a:rPr>
              <a:t>c	</a:t>
            </a:r>
            <a:r>
              <a:rPr lang="hu-HU" dirty="0" smtClean="0">
                <a:solidFill>
                  <a:schemeClr val="tx1"/>
                </a:solidFill>
              </a:rPr>
              <a:t>ágrajzban: </a:t>
            </a:r>
            <a:r>
              <a:rPr lang="hu-HU" dirty="0" err="1" smtClean="0">
                <a:solidFill>
                  <a:schemeClr val="tx1"/>
                </a:solidFill>
              </a:rPr>
              <a:t>H</a:t>
            </a:r>
            <a:r>
              <a:rPr lang="hu-HU" baseline="-25000" dirty="0" err="1" smtClean="0">
                <a:solidFill>
                  <a:schemeClr val="tx1"/>
                </a:solidFill>
              </a:rPr>
              <a:t>c</a:t>
            </a:r>
            <a:endParaRPr lang="hu-HU" baseline="-25000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Alaptagjával (ige vagy igenév), amivel kérdezünk, együtt célhatározós szószerkezetet alkot, pl.</a:t>
            </a:r>
          </a:p>
          <a:p>
            <a:r>
              <a:rPr lang="hu-HU" dirty="0">
                <a:solidFill>
                  <a:srgbClr val="FF0000"/>
                </a:solidFill>
              </a:rPr>
              <a:t>s</a:t>
            </a:r>
            <a:r>
              <a:rPr lang="hu-HU" dirty="0" smtClean="0">
                <a:solidFill>
                  <a:srgbClr val="FF0000"/>
                </a:solidFill>
              </a:rPr>
              <a:t>zerelmedért</a:t>
            </a:r>
            <a:r>
              <a:rPr lang="hu-HU" dirty="0" smtClean="0">
                <a:solidFill>
                  <a:schemeClr val="tx1"/>
                </a:solidFill>
              </a:rPr>
              <a:t> feldúlnám, szakadt meg a </a:t>
            </a:r>
            <a:r>
              <a:rPr lang="hu-HU" dirty="0" smtClean="0">
                <a:solidFill>
                  <a:srgbClr val="FF0000"/>
                </a:solidFill>
              </a:rPr>
              <a:t>honért, hazájáért </a:t>
            </a:r>
            <a:r>
              <a:rPr lang="hu-HU" dirty="0" smtClean="0">
                <a:solidFill>
                  <a:schemeClr val="tx1"/>
                </a:solidFill>
              </a:rPr>
              <a:t>meghalna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Szabadkézi sokszög 3"/>
          <p:cNvSpPr/>
          <p:nvPr/>
        </p:nvSpPr>
        <p:spPr>
          <a:xfrm>
            <a:off x="4239491" y="4147127"/>
            <a:ext cx="1209975" cy="139833"/>
          </a:xfrm>
          <a:custGeom>
            <a:avLst/>
            <a:gdLst>
              <a:gd name="connsiteX0" fmla="*/ 0 w 1209975"/>
              <a:gd name="connsiteY0" fmla="*/ 129309 h 139833"/>
              <a:gd name="connsiteX1" fmla="*/ 9236 w 1209975"/>
              <a:gd name="connsiteY1" fmla="*/ 55418 h 139833"/>
              <a:gd name="connsiteX2" fmla="*/ 64654 w 1209975"/>
              <a:gd name="connsiteY2" fmla="*/ 36946 h 139833"/>
              <a:gd name="connsiteX3" fmla="*/ 147782 w 1209975"/>
              <a:gd name="connsiteY3" fmla="*/ 83128 h 139833"/>
              <a:gd name="connsiteX4" fmla="*/ 175491 w 1209975"/>
              <a:gd name="connsiteY4" fmla="*/ 101600 h 139833"/>
              <a:gd name="connsiteX5" fmla="*/ 230909 w 1209975"/>
              <a:gd name="connsiteY5" fmla="*/ 120073 h 139833"/>
              <a:gd name="connsiteX6" fmla="*/ 286327 w 1209975"/>
              <a:gd name="connsiteY6" fmla="*/ 129309 h 139833"/>
              <a:gd name="connsiteX7" fmla="*/ 323273 w 1209975"/>
              <a:gd name="connsiteY7" fmla="*/ 73891 h 139833"/>
              <a:gd name="connsiteX8" fmla="*/ 350982 w 1209975"/>
              <a:gd name="connsiteY8" fmla="*/ 55418 h 139833"/>
              <a:gd name="connsiteX9" fmla="*/ 406400 w 1209975"/>
              <a:gd name="connsiteY9" fmla="*/ 46182 h 139833"/>
              <a:gd name="connsiteX10" fmla="*/ 434109 w 1209975"/>
              <a:gd name="connsiteY10" fmla="*/ 36946 h 139833"/>
              <a:gd name="connsiteX11" fmla="*/ 480291 w 1209975"/>
              <a:gd name="connsiteY11" fmla="*/ 46182 h 139833"/>
              <a:gd name="connsiteX12" fmla="*/ 498764 w 1209975"/>
              <a:gd name="connsiteY12" fmla="*/ 73891 h 139833"/>
              <a:gd name="connsiteX13" fmla="*/ 526473 w 1209975"/>
              <a:gd name="connsiteY13" fmla="*/ 83128 h 139833"/>
              <a:gd name="connsiteX14" fmla="*/ 554182 w 1209975"/>
              <a:gd name="connsiteY14" fmla="*/ 110837 h 139833"/>
              <a:gd name="connsiteX15" fmla="*/ 692727 w 1209975"/>
              <a:gd name="connsiteY15" fmla="*/ 120073 h 139833"/>
              <a:gd name="connsiteX16" fmla="*/ 757382 w 1209975"/>
              <a:gd name="connsiteY16" fmla="*/ 46182 h 139833"/>
              <a:gd name="connsiteX17" fmla="*/ 785091 w 1209975"/>
              <a:gd name="connsiteY17" fmla="*/ 36946 h 139833"/>
              <a:gd name="connsiteX18" fmla="*/ 951345 w 1209975"/>
              <a:gd name="connsiteY18" fmla="*/ 46182 h 139833"/>
              <a:gd name="connsiteX19" fmla="*/ 969818 w 1209975"/>
              <a:gd name="connsiteY19" fmla="*/ 73891 h 139833"/>
              <a:gd name="connsiteX20" fmla="*/ 1025236 w 1209975"/>
              <a:gd name="connsiteY20" fmla="*/ 110837 h 139833"/>
              <a:gd name="connsiteX21" fmla="*/ 1117600 w 1209975"/>
              <a:gd name="connsiteY21" fmla="*/ 101600 h 139833"/>
              <a:gd name="connsiteX22" fmla="*/ 1173018 w 1209975"/>
              <a:gd name="connsiteY22" fmla="*/ 64655 h 139833"/>
              <a:gd name="connsiteX23" fmla="*/ 1209964 w 1209975"/>
              <a:gd name="connsiteY23" fmla="*/ 0 h 1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09975" h="139833">
                <a:moveTo>
                  <a:pt x="0" y="129309"/>
                </a:moveTo>
                <a:cubicBezTo>
                  <a:pt x="3079" y="104679"/>
                  <a:pt x="-4998" y="75753"/>
                  <a:pt x="9236" y="55418"/>
                </a:cubicBezTo>
                <a:cubicBezTo>
                  <a:pt x="20402" y="39466"/>
                  <a:pt x="64654" y="36946"/>
                  <a:pt x="64654" y="36946"/>
                </a:cubicBezTo>
                <a:cubicBezTo>
                  <a:pt x="205381" y="54536"/>
                  <a:pt x="104785" y="18634"/>
                  <a:pt x="147782" y="83128"/>
                </a:cubicBezTo>
                <a:cubicBezTo>
                  <a:pt x="153940" y="92364"/>
                  <a:pt x="165347" y="97092"/>
                  <a:pt x="175491" y="101600"/>
                </a:cubicBezTo>
                <a:cubicBezTo>
                  <a:pt x="193285" y="109508"/>
                  <a:pt x="230909" y="120073"/>
                  <a:pt x="230909" y="120073"/>
                </a:cubicBezTo>
                <a:cubicBezTo>
                  <a:pt x="249279" y="132320"/>
                  <a:pt x="263382" y="152254"/>
                  <a:pt x="286327" y="129309"/>
                </a:cubicBezTo>
                <a:cubicBezTo>
                  <a:pt x="302026" y="113610"/>
                  <a:pt x="304800" y="86206"/>
                  <a:pt x="323273" y="73891"/>
                </a:cubicBezTo>
                <a:cubicBezTo>
                  <a:pt x="332509" y="67733"/>
                  <a:pt x="340451" y="58928"/>
                  <a:pt x="350982" y="55418"/>
                </a:cubicBezTo>
                <a:cubicBezTo>
                  <a:pt x="368748" y="49496"/>
                  <a:pt x="388118" y="50244"/>
                  <a:pt x="406400" y="46182"/>
                </a:cubicBezTo>
                <a:cubicBezTo>
                  <a:pt x="415904" y="44070"/>
                  <a:pt x="424873" y="40025"/>
                  <a:pt x="434109" y="36946"/>
                </a:cubicBezTo>
                <a:cubicBezTo>
                  <a:pt x="449503" y="40025"/>
                  <a:pt x="466661" y="38393"/>
                  <a:pt x="480291" y="46182"/>
                </a:cubicBezTo>
                <a:cubicBezTo>
                  <a:pt x="489929" y="51689"/>
                  <a:pt x="490096" y="66956"/>
                  <a:pt x="498764" y="73891"/>
                </a:cubicBezTo>
                <a:cubicBezTo>
                  <a:pt x="506367" y="79973"/>
                  <a:pt x="517237" y="80049"/>
                  <a:pt x="526473" y="83128"/>
                </a:cubicBezTo>
                <a:cubicBezTo>
                  <a:pt x="535709" y="92364"/>
                  <a:pt x="544147" y="102475"/>
                  <a:pt x="554182" y="110837"/>
                </a:cubicBezTo>
                <a:cubicBezTo>
                  <a:pt x="602091" y="150760"/>
                  <a:pt x="606389" y="127268"/>
                  <a:pt x="692727" y="120073"/>
                </a:cubicBezTo>
                <a:cubicBezTo>
                  <a:pt x="720435" y="78511"/>
                  <a:pt x="718898" y="65424"/>
                  <a:pt x="757382" y="46182"/>
                </a:cubicBezTo>
                <a:cubicBezTo>
                  <a:pt x="766090" y="41828"/>
                  <a:pt x="775855" y="40025"/>
                  <a:pt x="785091" y="36946"/>
                </a:cubicBezTo>
                <a:cubicBezTo>
                  <a:pt x="840509" y="40025"/>
                  <a:pt x="896919" y="35297"/>
                  <a:pt x="951345" y="46182"/>
                </a:cubicBezTo>
                <a:cubicBezTo>
                  <a:pt x="962230" y="48359"/>
                  <a:pt x="961464" y="66581"/>
                  <a:pt x="969818" y="73891"/>
                </a:cubicBezTo>
                <a:cubicBezTo>
                  <a:pt x="986526" y="88511"/>
                  <a:pt x="1025236" y="110837"/>
                  <a:pt x="1025236" y="110837"/>
                </a:cubicBezTo>
                <a:cubicBezTo>
                  <a:pt x="1056024" y="107758"/>
                  <a:pt x="1088067" y="110829"/>
                  <a:pt x="1117600" y="101600"/>
                </a:cubicBezTo>
                <a:cubicBezTo>
                  <a:pt x="1138791" y="94978"/>
                  <a:pt x="1173018" y="64655"/>
                  <a:pt x="1173018" y="64655"/>
                </a:cubicBezTo>
                <a:cubicBezTo>
                  <a:pt x="1211672" y="6675"/>
                  <a:pt x="1209964" y="31439"/>
                  <a:pt x="1209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280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Az okhatározó- és a célhatározó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Láthatjuk, hogy a két határozó hasonlít egymásra a kérdések tekintetében, </a:t>
            </a:r>
            <a:r>
              <a:rPr lang="hu-HU" dirty="0" err="1" smtClean="0"/>
              <a:t>logikailag</a:t>
            </a:r>
            <a:r>
              <a:rPr lang="hu-HU" dirty="0" smtClean="0"/>
              <a:t> azonban nem. Míg az </a:t>
            </a:r>
            <a:r>
              <a:rPr lang="hu-HU" u="sng" dirty="0" smtClean="0"/>
              <a:t>okhatározónál az okát keressük valaminek</a:t>
            </a:r>
            <a:r>
              <a:rPr lang="hu-HU" dirty="0" smtClean="0"/>
              <a:t>, addig a </a:t>
            </a:r>
            <a:r>
              <a:rPr lang="hu-HU" u="sng" dirty="0" smtClean="0"/>
              <a:t>célhatározónál</a:t>
            </a:r>
            <a:r>
              <a:rPr lang="hu-HU" dirty="0" smtClean="0"/>
              <a:t> azt adjuk meg, hogy </a:t>
            </a:r>
            <a:r>
              <a:rPr lang="hu-HU" u="sng" dirty="0" smtClean="0"/>
              <a:t>mi célból történik a cselekvés</a:t>
            </a:r>
            <a:r>
              <a:rPr lang="hu-HU" dirty="0" smtClean="0"/>
              <a:t>, történés, létezés. Éppen ezért jól kell feltennünk nekik a kérdést, hogy ne keverjük össze a meghatározásnál őket. </a:t>
            </a:r>
          </a:p>
          <a:p>
            <a:r>
              <a:rPr lang="hu-HU" dirty="0" smtClean="0"/>
              <a:t>Pl. </a:t>
            </a:r>
            <a:r>
              <a:rPr lang="hu-HU" dirty="0" smtClean="0">
                <a:solidFill>
                  <a:schemeClr val="tx1"/>
                </a:solidFill>
              </a:rPr>
              <a:t>Reggel </a:t>
            </a:r>
            <a:r>
              <a:rPr lang="hu-HU" dirty="0" smtClean="0">
                <a:solidFill>
                  <a:srgbClr val="FF0000"/>
                </a:solidFill>
              </a:rPr>
              <a:t>a köd és az eső miatt </a:t>
            </a:r>
            <a:r>
              <a:rPr lang="hu-HU" dirty="0" smtClean="0">
                <a:solidFill>
                  <a:schemeClr val="tx1"/>
                </a:solidFill>
              </a:rPr>
              <a:t>késtek a buszok. </a:t>
            </a:r>
            <a:r>
              <a:rPr lang="hu-HU" dirty="0" smtClean="0"/>
              <a:t>Mi miatt késtek a buszok? Mi volt az oka? (Vagy mi volt a célja?) A késés oka a rossz idő volt, így ez </a:t>
            </a:r>
            <a:r>
              <a:rPr lang="hu-HU" dirty="0" smtClean="0">
                <a:solidFill>
                  <a:srgbClr val="FF0000"/>
                </a:solidFill>
              </a:rPr>
              <a:t>okhatározó. 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0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/>
              <a:t>Az okhatározó- és a célhatározó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Anyukám leküldött a boltba </a:t>
            </a:r>
            <a:r>
              <a:rPr lang="hu-HU" dirty="0" smtClean="0">
                <a:solidFill>
                  <a:srgbClr val="FF0000"/>
                </a:solidFill>
              </a:rPr>
              <a:t>kenyérért és tejért. </a:t>
            </a:r>
          </a:p>
          <a:p>
            <a:r>
              <a:rPr lang="hu-HU" dirty="0" smtClean="0"/>
              <a:t>Mi célból küldött Anyukám? (Vagy mi okból?) Oka vagy célja a kenyér és a tej a vásárlásnak? A cél az áru beszerzése. A kenyér és a tej célja annak, hogy miért megyek le. Tehát </a:t>
            </a:r>
            <a:r>
              <a:rPr lang="hu-HU" dirty="0" smtClean="0">
                <a:solidFill>
                  <a:srgbClr val="FF0000"/>
                </a:solidFill>
              </a:rPr>
              <a:t>célhatározók. </a:t>
            </a:r>
          </a:p>
          <a:p>
            <a:r>
              <a:rPr lang="hu-H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Játssz ezzel a játékkal, hogy gyakorold az új határozókat! </a:t>
            </a:r>
          </a:p>
          <a:p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https://</a:t>
            </a:r>
            <a:r>
              <a:rPr lang="hu-HU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learningapps.org/display?v=p8ygkc5et20</a:t>
            </a:r>
            <a:endParaRPr lang="hu-HU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hu-H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Másold a füzetedbe a füzetvázlatot, a sárgával jelölt részeket! </a:t>
            </a:r>
          </a:p>
          <a:p>
            <a:r>
              <a:rPr lang="hu-HU" dirty="0" smtClean="0"/>
              <a:t>Gyakorolj a linken megadott tankockákkal! /Ezeket írd ki a  füzetedbe a megfelelő besorolással (egyik oldal okhatározós, másik oldal célhatározós mondatok). /</a:t>
            </a:r>
          </a:p>
          <a:p>
            <a:r>
              <a:rPr lang="hu-HU" dirty="0" smtClean="0"/>
              <a:t>Gyakorolj a házi feladattal is! </a:t>
            </a:r>
          </a:p>
          <a:p>
            <a:r>
              <a:rPr lang="hu-HU" dirty="0" smtClean="0"/>
              <a:t>Mf. 52. old./25. feladat (a kifejezőeszköz a szó szófaját jelöli, itt az okhatározó szófaját!)</a:t>
            </a:r>
          </a:p>
          <a:p>
            <a:r>
              <a:rPr lang="hu-HU" dirty="0" smtClean="0"/>
              <a:t>53. old./28. feladat (nem kell az előzmény, cselekvés, következmény, csak az elemzés.)</a:t>
            </a:r>
          </a:p>
          <a:p>
            <a:r>
              <a:rPr lang="hu-HU" dirty="0" smtClean="0"/>
              <a:t>61. oldal/ 21. feladat (komplex feladat, az összes pont kell!)</a:t>
            </a:r>
          </a:p>
          <a:p>
            <a:r>
              <a:rPr lang="hu-HU" dirty="0" smtClean="0"/>
              <a:t>A feladatokat küldd át a </a:t>
            </a:r>
            <a:r>
              <a:rPr lang="hu-HU" dirty="0" smtClean="0">
                <a:hlinkClick r:id="rId2"/>
              </a:rPr>
              <a:t>hordosszaboeva60@gmail.com</a:t>
            </a:r>
            <a:r>
              <a:rPr lang="hu-HU" dirty="0" smtClean="0"/>
              <a:t> címre! </a:t>
            </a:r>
            <a:r>
              <a:rPr lang="hu-HU" dirty="0" smtClean="0"/>
              <a:t>Határidő: 03. 26. </a:t>
            </a:r>
            <a:r>
              <a:rPr lang="hu-HU" smtClean="0"/>
              <a:t>csütörtök</a:t>
            </a:r>
            <a:endParaRPr lang="hu-HU" dirty="0" smtClean="0"/>
          </a:p>
          <a:p>
            <a:r>
              <a:rPr lang="hu-HU" dirty="0" smtClean="0"/>
              <a:t>Jó tanulást! Maradj otthon! 									Éva tanár néni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121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236</TotalTime>
  <Words>393</Words>
  <Application>Microsoft Office PowerPoint</Application>
  <PresentationFormat>Szélesvásznú</PresentationFormat>
  <Paragraphs>32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Organikus</vt:lpstr>
      <vt:lpstr>Az ok- és célhatározó</vt:lpstr>
      <vt:lpstr>A házi feladat ellenőrzése (használd a bal alsó sarokban a nagyítót!)</vt:lpstr>
      <vt:lpstr>Az okhatározó</vt:lpstr>
      <vt:lpstr>A célhatározó</vt:lpstr>
      <vt:lpstr>Az okhatározó- és a célhatározó </vt:lpstr>
      <vt:lpstr>Az okhatározó- és a célhatározó </vt:lpstr>
      <vt:lpstr>Házi feladat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HORDÓS-SZABÓ ÉVA</dc:creator>
  <cp:lastModifiedBy>HORDÓS-SZABÓ ÉVA</cp:lastModifiedBy>
  <cp:revision>16</cp:revision>
  <dcterms:created xsi:type="dcterms:W3CDTF">2020-03-23T17:26:26Z</dcterms:created>
  <dcterms:modified xsi:type="dcterms:W3CDTF">2020-03-23T21:25:13Z</dcterms:modified>
</cp:coreProperties>
</file>